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Lilita One" charset="1" panose="02000000000000000000"/>
      <p:regular r:id="rId43"/>
    </p:embeddedFont>
    <p:embeddedFont>
      <p:font typeface="Muli" charset="1" panose="00000500000000000000"/>
      <p:regular r:id="rId44"/>
    </p:embeddedFont>
    <p:embeddedFont>
      <p:font typeface="Muli Bold" charset="1" panose="00000800000000000000"/>
      <p:regular r:id="rId48"/>
    </p:embeddedFont>
    <p:embeddedFont>
      <p:font typeface="Times New Roman" charset="1" panose="02030502070405020303"/>
      <p:regular r:id="rId49"/>
    </p:embeddedFont>
    <p:embeddedFont>
      <p:font typeface="Muli Semi-Bold" charset="1" panose="00000700000000000000"/>
      <p:regular r:id="rId54"/>
    </p:embeddedFont>
    <p:embeddedFont>
      <p:font typeface="Saira" charset="1" panose="00000500000000000000"/>
      <p:regular r:id="rId78"/>
    </p:embeddedFont>
    <p:embeddedFont>
      <p:font typeface="Saira Bold" charset="1" panose="00000800000000000000"/>
      <p:regular r:id="rId79"/>
    </p:embeddedFont>
    <p:embeddedFont>
      <p:font typeface="Faustina" charset="1" panose="0000050000000000000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notesSlides/notesSlide2.xml" Type="http://schemas.openxmlformats.org/officeDocument/2006/relationships/notesSlide"/><Relationship Id="rId51" Target="notesSlides/notesSlide3.xml" Type="http://schemas.openxmlformats.org/officeDocument/2006/relationships/notesSlide"/><Relationship Id="rId52" Target="notesSlides/notesSlide4.xml" Type="http://schemas.openxmlformats.org/officeDocument/2006/relationships/notesSlide"/><Relationship Id="rId53" Target="notesSlides/notesSlide5.xml" Type="http://schemas.openxmlformats.org/officeDocument/2006/relationships/notesSlide"/><Relationship Id="rId54" Target="fonts/font54.fntdata" Type="http://schemas.openxmlformats.org/officeDocument/2006/relationships/font"/><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slides/slide1.xml" Type="http://schemas.openxmlformats.org/officeDocument/2006/relationships/slide"/><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notesSlides/notesSlide16.xml" Type="http://schemas.openxmlformats.org/officeDocument/2006/relationships/notesSlide"/><Relationship Id="rId66" Target="notesSlides/notesSlide17.xml" Type="http://schemas.openxmlformats.org/officeDocument/2006/relationships/notesSlide"/><Relationship Id="rId67" Target="notesSlides/notesSlide18.xml" Type="http://schemas.openxmlformats.org/officeDocument/2006/relationships/notesSlide"/><Relationship Id="rId68" Target="notesSlides/notesSlide19.xml" Type="http://schemas.openxmlformats.org/officeDocument/2006/relationships/notesSlide"/><Relationship Id="rId69" Target="notesSlides/notesSlide20.xml" Type="http://schemas.openxmlformats.org/officeDocument/2006/relationships/notesSlide"/><Relationship Id="rId7" Target="slides/slide2.xml" Type="http://schemas.openxmlformats.org/officeDocument/2006/relationships/slide"/><Relationship Id="rId70" Target="notesSlides/notesSlide21.xml" Type="http://schemas.openxmlformats.org/officeDocument/2006/relationships/notesSlide"/><Relationship Id="rId71" Target="notesSlides/notesSlide22.xml" Type="http://schemas.openxmlformats.org/officeDocument/2006/relationships/notesSlide"/><Relationship Id="rId72" Target="notesSlides/notesSlide23.xml" Type="http://schemas.openxmlformats.org/officeDocument/2006/relationships/notesSlide"/><Relationship Id="rId73" Target="notesSlides/notesSlide24.xml" Type="http://schemas.openxmlformats.org/officeDocument/2006/relationships/notesSlide"/><Relationship Id="rId74" Target="notesSlides/notesSlide25.xml" Type="http://schemas.openxmlformats.org/officeDocument/2006/relationships/notesSlide"/><Relationship Id="rId75" Target="notesSlides/notesSlide26.xml" Type="http://schemas.openxmlformats.org/officeDocument/2006/relationships/notesSlide"/><Relationship Id="rId76" Target="notesSlides/notesSlide27.xml" Type="http://schemas.openxmlformats.org/officeDocument/2006/relationships/notesSlide"/><Relationship Id="rId77" Target="notesSlides/notesSlide28.xml" Type="http://schemas.openxmlformats.org/officeDocument/2006/relationships/notesSlide"/><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notesSlides/notesSlide29.xml" Type="http://schemas.openxmlformats.org/officeDocument/2006/relationships/notesSlide"/><Relationship Id="rId81" Target="notesSlides/notesSlide30.xml" Type="http://schemas.openxmlformats.org/officeDocument/2006/relationships/notesSlide"/><Relationship Id="rId82" Target="fonts/font82.fntdata" Type="http://schemas.openxmlformats.org/officeDocument/2006/relationships/font"/><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App gửi dữ liệu vào các Topic được gọi là các Producer. Các App này thường đã tích hợp client lib Kafka để có thể gửi dữ liệu. Đối với hầu hết ngôn ngữ lập trình phổ biến hiện nay bao gồm Python, Java,... đều sẽ có những client lib tương ứng.</a:t>
            </a:r>
          </a:p>
          <a:p>
            <a:r>
              <a:rPr lang="en-US"/>
              <a:t/>
            </a:r>
          </a:p>
          <a:p>
            <a:r>
              <a:rPr lang="en-US"/>
              <a:t>Producer khi gửi dữ liệu vào Kafka, các message sẽ được phân phối các Partitions thông qua một cơ chế như hey-hashing.</a:t>
            </a:r>
          </a:p>
          <a:p>
            <a:r>
              <a:rPr lang="en-US"/>
              <a:t/>
            </a:r>
          </a:p>
          <a:p>
            <a:r>
              <a:rPr lang="en-US"/>
              <a:t>Để một Message được ghi thành công vào Topic, Producer phải chỉ định mức độ xác nhận hay Level of Acknowledgment (ack).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Mỗi Message chứa một Optional Key và một Value.</a:t>
            </a:r>
          </a:p>
          <a:p>
            <a:r>
              <a:rPr lang="en-US"/>
              <a:t/>
            </a:r>
          </a:p>
          <a:p>
            <a:r>
              <a:rPr lang="en-US"/>
              <a:t>Trong trường hợp Key (key=null) không được khai báo bởi Producer, các Message sẽ được phân phối đều trên các Partition trong cùng một Topic. Đồng nghĩa với việc các Message được gửi theo kiểu Round-Robin (p0 =&gt; tới p1 =&gt; tới lượt p2, v.v... rồi quay lại p0...).</a:t>
            </a:r>
          </a:p>
          <a:p>
            <a:r>
              <a:rPr lang="en-US"/>
              <a:t/>
            </a:r>
          </a:p>
          <a:p>
            <a:r>
              <a:rPr lang="en-US"/>
              <a:t/>
            </a:r>
          </a:p>
          <a:p>
            <a:r>
              <a:rPr lang="en-US"/>
              <a:t>Message Key thường được sử dụng khi cần sắp xếp thứ tự cho tất cả các Message được chia sẻ cùng một kiểu.</a:t>
            </a:r>
          </a:p>
          <a:p>
            <a:r>
              <a:rPr lang="en-US"/>
              <a:t/>
            </a:r>
          </a:p>
          <a:p>
            <a:r>
              <a:rPr lang="en-US"/>
              <a:t>VD: Trường hợp theo dõi xe tải trong đội xe, chúng ta muốn dữ liệu từ các xe tải được sắp xếp theo thứ tự ở cấp độ xe tải. Trong trường hợp đó, chúng ta có thể chọn khóa là truck_id.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Kafka Message sẽ bao gồm những thành phần sau:</a:t>
            </a:r>
          </a:p>
          <a:p>
            <a:r>
              <a:rPr lang="en-US"/>
              <a:t/>
            </a:r>
          </a:p>
          <a:p>
            <a:r>
              <a:rPr lang="en-US"/>
              <a:t>Key: Key là thành phần Optional trong Kafka và có thể là null. Key có thể là string, number hoặc một Object và sau đó được serialize thành định dạng nhị phân.</a:t>
            </a:r>
          </a:p>
          <a:p>
            <a:r>
              <a:rPr lang="en-US"/>
              <a:t/>
            </a:r>
          </a:p>
          <a:p>
            <a:r>
              <a:rPr lang="en-US"/>
              <a:t>Value: Value là nội dung của Message và cũng có thể là null. Định dạng của Value là tùy ý và sau đó cũng được Serialize thành định dạng nhị phân.</a:t>
            </a:r>
          </a:p>
          <a:p>
            <a:r>
              <a:rPr lang="en-US"/>
              <a:t/>
            </a:r>
          </a:p>
          <a:p>
            <a:r>
              <a:rPr lang="en-US"/>
              <a:t>Compression Type: Message  có thể được nén. Kiểu nén có thể được chỉ định là một phần của Message, trong đó bao gồm: none, gzip, lz4, snappy và zstd</a:t>
            </a:r>
          </a:p>
          <a:p>
            <a:r>
              <a:rPr lang="en-US"/>
              <a:t/>
            </a:r>
          </a:p>
          <a:p>
            <a:r>
              <a:rPr lang="en-US"/>
              <a:t>Header: Message có thể có một List các Header Optional dưới dạng Key-Value. Người ta thường thêm Header để gán metadata về Message, đặc biệt là để theo dõi.</a:t>
            </a:r>
          </a:p>
          <a:p>
            <a:r>
              <a:rPr lang="en-US"/>
              <a:t/>
            </a:r>
          </a:p>
          <a:p>
            <a:r>
              <a:rPr lang="en-US"/>
              <a:t>Partition + Offset. Sau khi Message được gửi vào Topic, nó sẽ được gán Parition Number và Offset ID. Sự kết hợp của Topic + Partition + Offset định danh duy nhất Message.</a:t>
            </a:r>
          </a:p>
          <a:p>
            <a:r>
              <a:rPr lang="en-US"/>
              <a:t/>
            </a:r>
          </a:p>
          <a:p>
            <a:r>
              <a:rPr lang="en-US"/>
              <a:t>Timestamp: Được người dùng hoặc hệ thống thêm vào trong Message.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Trong nhiều ngôn ngữ lập trình, Key và Value được biểu diễn dưới dạng Object. Tuy nhiên, Broker cần Key và Value của Message biểu diễn dưới dạng mảng bytes. Quá trình chuyển đổi từ dạng Object thành nhị phân được gọi là Serialize.</a:t>
            </a:r>
          </a:p>
          <a:p>
            <a:r>
              <a:rPr lang="en-US"/>
              <a:t/>
            </a:r>
          </a:p>
          <a:p>
            <a:r>
              <a:rPr lang="en-US"/>
              <a:t>Ví dụ, chúng ta có một Message Key dạng Integer và Value dạng String. Do đó, chúng ta phải sử dụng IntegerSerializer để chuyển đổi nó thành mảng byte. Đối Value, vì nó là String, chúng ta phải sử dụng StringSerializer.</a:t>
            </a:r>
          </a:p>
          <a:p>
            <a:r>
              <a:rPr lang="en-US"/>
              <a:t/>
            </a:r>
          </a:p>
          <a:p>
            <a:r>
              <a:rPr lang="en-US"/>
              <a:t>Java Client SDK cho Kafka hỗ trợ sẵn một số serializer như string (thay thế JSON), integer, float. Các serializer khác có thể người dùng sẽ phải tự custom. Hiện tại các serializer Kafka phổ biến cũng đã hỗ trợ cho các định dạng như JSON-Schema, Apache Avro và Protobuf và phát triển bởi Confluent Schema Registry.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Zookeeper được dùng để lưu trữ metadata và đồng bộ hóa các broker trong Kafka. Mỗi broker sẽ kết nối với ZooKeeper để lấy thông tin cần thiết và nhận các thay đổi metadata.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Key Hashing: là quá trình xác định việc ánh xạ Key vào Partition.</a:t>
            </a:r>
          </a:p>
          <a:p>
            <a:r>
              <a:rPr lang="en-US"/>
              <a:t/>
            </a:r>
          </a:p>
          <a:p>
            <a:r>
              <a:rPr lang="en-US"/>
              <a:t>Trong Message Key Hashing có bao gồm Partitioner Logic</a:t>
            </a:r>
          </a:p>
          <a:p>
            <a:r>
              <a:rPr lang="en-US"/>
              <a:t/>
            </a:r>
          </a:p>
          <a:p>
            <a:r>
              <a:rPr lang="en-US"/>
              <a:t>Partitioner là một đoạn code logic lấy một bản ghi và xác định Partition nào để gửi bản ghi đó đến.</a:t>
            </a:r>
          </a:p>
          <a:p>
            <a:r>
              <a:rPr lang="en-US"/>
              <a:t/>
            </a:r>
          </a:p>
          <a:p>
            <a:r>
              <a:rPr lang="en-US"/>
              <a:t>Theo đó, Partitioner căn cứ vào các Message Key để phân phối Message vào một Partition cụ thể. Tất cả các Message có cùng Key sẽ đi đến cùng một Partition.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Consumers là các App đọc dữ liệu từ các Topic . Các App này cũng cần tích hợp Kafka Client Lib để đọc được dữ liệu từ Kafka.</a:t>
            </a:r>
          </a:p>
          <a:p>
            <a:r>
              <a:rPr lang="en-US"/>
              <a:t/>
            </a:r>
          </a:p>
          <a:p>
            <a:r>
              <a:rPr lang="en-US"/>
              <a:t>Consumer có thể đọc từ một hoặc nhiều Partition cùng một lúc trong Kafka và dữ liệu được đọc theo thứ tự trong mỗi Partition.</a:t>
            </a:r>
          </a:p>
          <a:p>
            <a:r>
              <a:rPr lang="en-US"/>
              <a:t/>
            </a:r>
          </a:p>
          <a:p>
            <a:r>
              <a:rPr lang="en-US"/>
              <a:t/>
            </a:r>
          </a:p>
          <a:p>
            <a:r>
              <a:rPr lang="en-US"/>
              <a:t>Consumer  luôn đọc dữ liệu từ offset thấp hơn đến offset cao hơn và không thể đọc ngược dữ liệu (do bản thân cơ chế triển khai giữa Kafka và Clients).</a:t>
            </a:r>
          </a:p>
          <a:p>
            <a:r>
              <a:rPr lang="en-US"/>
              <a:t/>
            </a:r>
          </a:p>
          <a:p>
            <a:r>
              <a:rPr lang="en-US"/>
              <a:t/>
            </a:r>
          </a:p>
          <a:p>
            <a:r>
              <a:rPr lang="en-US"/>
              <a:t>Nếu Consumer đọc dữ liệu từ nhiều Partition, thứ tự Message không được đảm bảo vì được consume đồng thời, nhưng thứ tự đọc Message vẫn được đảm bảo theo từng Partition riêng lẻ.</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Trước đó, dữ liệu được Push vào Kafka bởi các Producer được Serialize nên dữ liệu mà các Consumer nhận về phải được Deserialize chính xác theo format đã Serialize thì các App mới sử dụng được. </a:t>
            </a:r>
          </a:p>
          <a:p>
            <a:r>
              <a:rPr lang="en-US"/>
              <a:t/>
            </a:r>
          </a:p>
          <a:p>
            <a:r>
              <a:rPr lang="en-US"/>
              <a:t/>
            </a:r>
          </a:p>
          <a:p>
            <a:r>
              <a:rPr lang="en-US"/>
              <a:t>Định dạng Serialize  và Deserialize của một Topic không được thay đổi trong suốt vòng đời của Topic ấy. Trong trường hợp User có ý định chuyển đổi định dạng dữ liệu của Topic (VD  JSON sang Avro), thì nên thực hiện tạo một Topic mới rồi Migrate các App sử dụng Topic mới ấy.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Consumer của cùng một ứng dụng và thực hiện cùng một "logic" có thể được nhóm lại với nhau thành một Consumer Group.</a:t>
            </a:r>
          </a:p>
          <a:p>
            <a:r>
              <a:rPr lang="en-US"/>
              <a:t/>
            </a:r>
          </a:p>
          <a:p>
            <a:r>
              <a:rPr lang="en-US"/>
              <a:t>Khi User khai báo Consumer Group, Consumer sẽ tự phối hợp để phân chia công việc đọc từ các Partition khác nhau.</a:t>
            </a:r>
          </a:p>
          <a:p>
            <a:r>
              <a:rPr lang="en-US"/>
              <a:t/>
            </a:r>
          </a:p>
          <a:p>
            <a:r>
              <a:rPr lang="en-US"/>
              <a:t>Set group id sẽ thể hiện những Consumer nào là của cùng một nhóm cụ thể.</a:t>
            </a:r>
          </a:p>
          <a:p>
            <a:r>
              <a:rPr lang="en-US"/>
              <a:t/>
            </a:r>
          </a:p>
          <a:p>
            <a:r>
              <a:rPr lang="en-US"/>
              <a:t>Consumer tự động sử dụng GroupCoordinator và ConsumerCoordinator để chỉ định Consumer vào một Partition và đảm bảo áp dụng cân bằng tải trên tất cả Consumer trong cùng một Group. </a:t>
            </a:r>
          </a:p>
          <a:p>
            <a:r>
              <a:rPr lang="en-US"/>
              <a:t/>
            </a:r>
          </a:p>
          <a:p>
            <a:r>
              <a:rPr lang="en-US"/>
              <a:t>*Mỗi Partition chỉ được chỉ định cho Consumer trong một Group, nhưng một Consumer từ một Group có thể được chỉ định nhiều Partition.</a:t>
            </a:r>
          </a:p>
          <a:p>
            <a:r>
              <a:rPr lang="en-US"/>
              <a:t/>
            </a:r>
          </a:p>
          <a:p>
            <a:r>
              <a:rPr lang="en-US"/>
              <a:t>*Mỗi App của User (có thể gồm nhiều Consumer) đọc từ Topic phải chỉ định group id khác nhau. =&gt; nhiều App (consumer groups) có thể consume từ cùng một chủ đề cùng một lúc</a:t>
            </a:r>
          </a:p>
          <a:p>
            <a:r>
              <a:rPr lang="en-US"/>
              <a:t/>
            </a:r>
          </a:p>
          <a:p>
            <a:r>
              <a:rPr lang="en-US"/>
              <a:t>*Nếu có nhiều consumer hơn số Partition của Topic, thì một số consumer sẽ không hoạt động. Thông thường, chúng ta có nhiều consumer trong một nhóm consumer bằng số phân vùng. Nếu User muốn có nhiều consumer hơn để có Perf cao hơn, User nên tạo nhiều Partition hơn khi tạo Topic.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Broker sử dụng một Topic nội bộ có tên __consumer_offsets để theo dõi những Message mà một consumer group nhất định đã xử lý thành công lần cuối.</a:t>
            </a:r>
          </a:p>
          <a:p>
            <a:r>
              <a:rPr lang="en-US"/>
              <a:t/>
            </a:r>
          </a:p>
          <a:p>
            <a:r>
              <a:rPr lang="en-US"/>
              <a:t>Để xem Consumer đã consume được bao nhiêu Message thì </a:t>
            </a:r>
          </a:p>
          <a:p>
            <a:r>
              <a:rPr lang="en-US"/>
              <a:t> Consumer sẽ thường xuyên commit lại những Message đã được xử lý,  gọi là Consumer Offset.</a:t>
            </a:r>
          </a:p>
          <a:p>
            <a:r>
              <a:rPr lang="en-US"/>
              <a:t/>
            </a:r>
          </a:p>
          <a:p>
            <a:r>
              <a:rPr lang="en-US"/>
              <a:t>Hầu hết các Client Lib tự động commit Offset định kỳ và Broker chịu trách nhiệm ghi vào Topic __consumer_offsets (Do vậy, User không trực tiếp ghi vào Topic này).</a:t>
            </a:r>
          </a:p>
          <a:p>
            <a:r>
              <a:rPr lang="en-US"/>
              <a:t/>
            </a:r>
          </a:p>
          <a:p>
            <a:r>
              <a:rPr lang="en-US"/>
              <a:t>Quá trình commit Offset không được thực hiện cho mọi Message được xử lý mà thay vào đó được thực hiện định kỳ. =&gt; Khi một Offset cụ thể được commit, tất cả các Message trước đó có Offset thấp hơn cũng được coi là đã được commit.</a:t>
            </a:r>
          </a:p>
          <a:p>
            <a:r>
              <a:rPr lang="en-US"/>
              <a:t/>
            </a:r>
          </a:p>
          <a:p>
            <a:r>
              <a:rPr lang="en-US"/>
              <a:t>Offsets rất quan trọng đối với Apps. Nếu Client crash, hoặc thêm mới Consumer, quá trình rebalance sẽ diễn ra và offset latest được commit sẽ giúp những Consumers còn lại biết nơi để bắt đầu đọc và xử lý Message.</a:t>
            </a:r>
          </a:p>
          <a:p>
            <a:r>
              <a:rPr lang="en-US"/>
              <a:t/>
            </a:r>
          </a:p>
          <a:p>
            <a:r>
              <a:rPr lang="en-US"/>
              <a:t>*enable.auto.commit</a:t>
            </a:r>
          </a:p>
          <a:p>
            <a:r>
              <a:rPr lang="en-US"/>
              <a:t>*every auto.commit.interval.ms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Kafka là một hệ thống phân tán nguồn mở bao gồm Servers và Clients. Kafka chủ yếu được sử dụng để xây dựng những đường truyền dẫn dữ liệu real-time.</a:t>
            </a:r>
          </a:p>
          <a:p>
            <a:r>
              <a:rPr lang="en-US"/>
              <a:t/>
            </a:r>
          </a:p>
          <a:p>
            <a:r>
              <a:rPr lang="en-US"/>
              <a:t>Kafka được hàng nghìn tổ chức hàng đầu thế giới sử dụng cho các đường truyền dữ liệu hiệu suất cao, tích hợp dữ liệu và nhiều ứng dụng quan trọng khác.</a:t>
            </a:r>
          </a:p>
          <a:p>
            <a:r>
              <a:rPr lang="en-US"/>
              <a:t/>
            </a:r>
          </a:p>
          <a:p>
            <a:r>
              <a:rPr lang="en-US"/>
              <a:t>Kafka được phát triển, custom và nâng cấp bởi nhiều Service Provider nổi tiếng, nổi bật nhất là Apache Kafka phát triển bởi Apache Software Foundation và được viết bằng Java và Scala.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*Một Server Kafka được gọi là 1 Broker. Broker đó là một chương trình chạy trên JVM.</a:t>
            </a:r>
          </a:p>
          <a:p>
            <a:r>
              <a:rPr lang="en-US"/>
              <a:t/>
            </a:r>
          </a:p>
          <a:p>
            <a:r>
              <a:rPr lang="en-US"/>
              <a:t>Một tập hợp các Broker làm việc cùng nhau được gọi là Cluster. Cluster có thể chỉ chứa một Broker hoặc chứa ba hoặc có khả năng là hàng trăm Broker.</a:t>
            </a:r>
          </a:p>
          <a:p>
            <a:r>
              <a:rPr lang="en-US"/>
              <a:t/>
            </a:r>
          </a:p>
          <a:p>
            <a:r>
              <a:rPr lang="en-US"/>
              <a:t>Một broker trong một Cluster được xác định bằng một ID duy nhất. </a:t>
            </a:r>
          </a:p>
          <a:p>
            <a:r>
              <a:rPr lang="en-US"/>
              <a:t/>
            </a:r>
          </a:p>
          <a:p>
            <a:r>
              <a:rPr lang="en-US"/>
              <a:t/>
            </a:r>
          </a:p>
          <a:p>
            <a:r>
              <a:rPr lang="en-US"/>
              <a:t>*Để đạt được Performance cao và khả năng scale Topic, các Topic được partition. Nếu có nhiều Broker trong Cluster, thì các partition của 1 Topic nhất định sẽ được phân phối đều giữa các Broker để được cân bằng tải và có khả năng mở rộng.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Producer gửi dữ liệu: Producer kết nối đến kafka cluster giao tiếp với broker tìm ra leader của partition cần ghi data. Producer sẽ xác định partition theo 1 trong 2 cách: </a:t>
            </a:r>
          </a:p>
          <a:p>
            <a:r>
              <a:rPr lang="en-US"/>
              <a:t>- không có key thì nó sẽ thực hiện phân phối theo 1 cách ngẫu nhiên (round-robin)  </a:t>
            </a:r>
          </a:p>
          <a:p>
            <a:r>
              <a:rPr lang="en-US"/>
              <a:t>- có key: kafka sử dụng hàm băm (hash function) trong message để quyết định partition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Client kết nối đến kafka cluster có thể kết nối với bất kì node kafka broker nào trong cụm để gửi và nhận message </a:t>
            </a:r>
          </a:p>
          <a:p>
            <a:r>
              <a:rPr lang="en-US"/>
              <a:t>Bootstrap server sẽ trả về metadata bao gồm các broker và client sẽ biết đc broker mà chính nó kết nối để nhận và gửi message với các topic tương ứng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Metadata được lưu trong ZooKeeper và broker truy cập nó thông qua một lớp API, khi có sự thay đổi của metadata nó sẽ update thay đổi cho toàn bộ broker</a:t>
            </a:r>
          </a:p>
          <a:p>
            <a:r>
              <a:rPr lang="en-US"/>
              <a:t/>
            </a:r>
          </a:p>
          <a:p>
            <a:r>
              <a:rPr lang="en-US"/>
              <a:t>Một broker được chỉ định làm controller để quản lý các nhiệm vụ như phân phối partition hoặc kiểm tra trạng thái broker</a:t>
            </a:r>
          </a:p>
          <a:p>
            <a:r>
              <a:rPr lang="en-US"/>
              <a:t/>
            </a:r>
          </a:p>
          <a:p>
            <a:r>
              <a:rPr lang="en-US"/>
              <a:t>Từ version kafka 2.8 kafka chuyển sang KRaft giúp cho viêc quản lý metadata trực tiếp trong Kafka, giúp triển khai Kafka dễ dàng và gọn nhẹ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Cơ chế sao chép dữ liệu từ một partition leader sang các replica khác để đảm bảo tính sẵn sàng </a:t>
            </a:r>
          </a:p>
          <a:p>
            <a:r>
              <a:rPr lang="en-US"/>
              <a:t>Replication: mỗi một partition sẽ có 1 bản sao chính (leader) và 1 bản sao phụ (replicator) đc phân bổ trên các broker khác nhau nếu broker gặp sự cố thì một trong số các replicator sẽ được lên làm leader</a:t>
            </a:r>
          </a:p>
          <a:p>
            <a:r>
              <a:rPr lang="en-US"/>
              <a:t>Giá trị replica (replication_factor) sẽ quyết định khả năng chịu lỗi (thông thường giá trị replication_factor=3)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ISR (In-Sync Replicas) </a:t>
            </a:r>
          </a:p>
          <a:p>
            <a:r>
              <a:rPr lang="en-US"/>
              <a:t>là cơ chế tập hợp các bản sao (replica) của một partition đang đồng bộ với với một leader.</a:t>
            </a:r>
          </a:p>
          <a:p>
            <a:r>
              <a:rPr lang="en-US"/>
              <a:t>Nếu leader bị lỗi thì một trong những replica trong cluster  sẽ thay thế vai trò leader để tránh xảy ra downtime</a:t>
            </a:r>
          </a:p>
          <a:p>
            <a:r>
              <a:rPr lang="en-US"/>
              <a:t>Leader: là bản sao chính để xử lý các yêu cầu đọc/ghi từ producer và consumer.</a:t>
            </a:r>
          </a:p>
          <a:p>
            <a:r>
              <a:rPr lang="en-US"/>
              <a:t>ISR bao gồm các replica có khả năng theo kịp quá trình ghi của leader, tức là có dữ liệu gần như giống với leader trong thời gian thực.</a:t>
            </a:r>
          </a:p>
          <a:p>
            <a:r>
              <a:rPr lang="en-US"/>
              <a:t>Khi 1 replica không thể theo kịp leader thì ISR sẽ block replica đó ra khỏi ISR </a:t>
            </a:r>
          </a:p>
          <a:p>
            <a:r>
              <a:rPr lang="en-US"/>
              <a:t>min.insync.replicas: là số lượng bản sao tối thiểu trong ISR  mà kafka cần ghi một message thành công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acks (acknowledgments) là cấu hình quan trọng trong producer quy định sự phản hồi và xác nhận để check xem message đã được nhận thành công hay chưa.</a:t>
            </a:r>
          </a:p>
          <a:p>
            <a:r>
              <a:rPr lang="en-US"/>
              <a:t/>
            </a:r>
          </a:p>
          <a:p>
            <a:r>
              <a:rPr lang="en-US"/>
              <a:t>acks có các giá trị sau:</a:t>
            </a:r>
          </a:p>
          <a:p>
            <a:r>
              <a:rPr lang="en-US"/>
              <a:t>+ acks=0: khi message được producer gửi đi nó mặc đinh là message đã đc gửi thành công mà không cần phản hồi (tốc độ gửi đi nhanh, độ thất thoát data lớn)</a:t>
            </a:r>
          </a:p>
          <a:p>
            <a:r>
              <a:rPr lang="en-US"/>
              <a:t>+ acks=1: Khi message đc gửi đi producer cần sự confirm của leader của partition chứa message sẽ gửi về producer sau khi ghi nhận đc message( tốc độ nhanh, độ tin cậy lớn, độ thất thoát data có thể xảy ra do leader xảy ra downtime và các node replica chưa kịp replicate)</a:t>
            </a:r>
          </a:p>
          <a:p>
            <a:r>
              <a:rPr lang="en-US"/>
              <a:t>+ acks=all or acks=-1: Khi producer gửi message tới leader và đc replicate hoàn toàn sang replica (có độ an toàn cao nhất, độ trễ cao khi phải replicate message sang các replica ISR)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Consumer Replicas Fetching: là phương thức consumer lấy dữ liệu từ partition của Kafka cluster</a:t>
            </a:r>
          </a:p>
          <a:p>
            <a:r>
              <a:rPr lang="en-US"/>
              <a:t>Consumer kết nối với broker của Kafka để lấy dữ liệu từ các partition mà nó được chỉ định.</a:t>
            </a:r>
          </a:p>
          <a:p>
            <a:r>
              <a:rPr lang="en-US"/>
              <a:t>Mỗi partition có 1 leader replica và nhiều follower replica</a:t>
            </a:r>
          </a:p>
          <a:p>
            <a:r>
              <a:rPr lang="en-US"/>
              <a:t>Consunmer chỉ lấy dữ liệu từ partition leader replica, không lấy từ các follower replica</a:t>
            </a:r>
          </a:p>
          <a:p>
            <a:r>
              <a:rPr lang="en-US"/>
              <a:t>Leader replica chứa bản ghi mới nhất và có trách nhiệm cung cấp dữ liệu cho consumer nhằm đảm bảo rằng dữ liệu là cập nhật và chính xác</a:t>
            </a:r>
          </a:p>
          <a:p>
            <a:r>
              <a:rPr lang="en-US"/>
              <a:t>Tối Ưu Hiệu Suất Fetching: </a:t>
            </a:r>
          </a:p>
          <a:p>
            <a:r>
              <a:rPr lang="en-US"/>
              <a:t> + Batch Fetching: có thể consum nhiều message cùng lúc trong 1 lần gọi để đảm bảo performance </a:t>
            </a:r>
          </a:p>
          <a:p>
            <a:r>
              <a:rPr lang="en-US"/>
              <a:t>+ Max Fetch Size:  config Max Fetch Size có thể lấy trong 1 lần gọi</a:t>
            </a:r>
          </a:p>
          <a:p>
            <a:r>
              <a:rPr lang="en-US"/>
              <a:t>+ Min Fetch Bytes: config Min Fetch Bytes kích thước size tối thiểu trong 1 lần gọi</a:t>
            </a:r>
          </a:p>
          <a:p>
            <a:r>
              <a:rPr lang="en-US"/>
              <a:t>Consumer Lag: Lag là độ trễ giữa offset mới nhất của leader và offset hiện tại mà consumer đã đọc được. Nếu consumer lag quá cao sẽ anh hưởng đến quá trình consume message theo real-time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dự án Datalake-CDC sử dụng kafka connect để thưc hiện nắm bắt các event change (change data capture) và đẩy dữ liệu từ redo log của DB oracle vào kafka  và consume data thành file và push lên S3 minio </a:t>
            </a:r>
          </a:p>
          <a:p>
            <a:r>
              <a:rPr lang="en-US"/>
              <a:t>Sử dụng kafka và kafka connect </a:t>
            </a:r>
          </a:p>
          <a:p>
            <a:r>
              <a:rPr lang="en-US"/>
              <a:t>Kafka connect là 1 framework đặc biệt được xây dựng để dễ dàng tích hợp các Data Source bên ngoài Kafka.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Các doanh nghiệp thường thu thập dữ liệu từ nhiều App khác nhau, ví dụ: kế toán, thanh toán, CRM, Web, ... Mỗi ứng dụng lại có quy trình xử lý truyền và cập nhật dữ liệu riêng. Để có được cái nhìn thống nhất về hoạt động kinh doanh của cả công ty, Devs </a:t>
            </a:r>
          </a:p>
          <a:p>
            <a:r>
              <a:rPr lang="en-US"/>
              <a:t> phải phát triển cách tích hợp giữa các App này.</a:t>
            </a:r>
          </a:p>
          <a:p>
            <a:r>
              <a:rPr lang="en-US"/>
              <a:t/>
            </a:r>
          </a:p>
          <a:p>
            <a:r>
              <a:rPr lang="en-US"/>
              <a:t>Việc phát triển lên kiểu tích hợp trực tiếp cho các App khác nhau là phức tạp và rối như hình mô tả.</a:t>
            </a:r>
          </a:p>
          <a:p>
            <a:r>
              <a:rPr lang="en-US"/>
              <a:t/>
            </a:r>
          </a:p>
          <a:p>
            <a:r>
              <a:rPr lang="en-US"/>
              <a:t>Mỗi một kết nối tích hợp sẽ có những khó khăn đi kèm gồm:</a:t>
            </a:r>
          </a:p>
          <a:p>
            <a:r>
              <a:rPr lang="en-US"/>
              <a:t/>
            </a:r>
          </a:p>
          <a:p>
            <a:r>
              <a:rPr lang="en-US"/>
              <a:t>Giao thức – cách dữ liệu được transfer (TCP, HTTP, REST, FTP, JDBC…)</a:t>
            </a:r>
          </a:p>
          <a:p>
            <a:r>
              <a:rPr lang="en-US"/>
              <a:t/>
            </a:r>
          </a:p>
          <a:p>
            <a:r>
              <a:rPr lang="en-US"/>
              <a:t>Định dạng dữ liệu (Binary, CSV, JSON, Avro…)</a:t>
            </a:r>
          </a:p>
          <a:p>
            <a:r>
              <a:rPr lang="en-US"/>
              <a:t/>
            </a:r>
          </a:p>
          <a:p>
            <a:r>
              <a:rPr lang="en-US"/>
              <a:t>Data Schema &amp; Data Change – Dữ liệu được định hình và có thể thay đổi thường xuyên.</a:t>
            </a:r>
          </a:p>
          <a:p>
            <a:r>
              <a:rPr lang="en-US"/>
              <a:t/>
            </a:r>
          </a:p>
          <a:p>
            <a:r>
              <a:rPr lang="en-US"/>
              <a:t/>
            </a:r>
          </a:p>
          <a:p>
            <a:r>
              <a:rPr lang="en-US"/>
              <a:t>Từ đó Kafka ra đời như một liều thuốc chữa: giúp tách bạch các luồng data stream, các hệ thống của các App.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Có rất nhiều Source System mà dữ liệu đang được khai thác và đồng bộ về lưu trữ tại Datalake. Sau những lần đánh giá về lấy dữ liệu theo Batch trực tiếp từ Response API, ngoài việc dữ liệu được phân trang trả về quá chậm, chi phí tài nguyên DB tăng cao, gây rủi ro các hệ thống khác của VPS, còn tốn thêm cả chi phí cho phần thực thi Procedure mỗi lần Call tới các API. Vì vậy, team  đã đi tới phương án đồng bộ như sau: PL/SQL xử lý riêng phần dữ liệu được Request từ API và cursor result sẽ được đẩy thẳng vào Topic Kafka. Từ đó Datalake Airflow sẽ consume dữ liệu về cải  thiện thời gian đồng bộ hơn.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Kafka đóng vai trò là lớp tích hợp dữ liệu, các hệ thống nguồn sẽ xuất dữ liệu của họ lên Kafka và các hệ thống đích sẽ lấy dữ liệu của họ từ Kafka. Điều này tách riêng luồng dữ liệu nguồn và hệ thống đích, cho phép thực hiện giải pháp tích hợp dữ liệu đơn giản hơn rất nhiều.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Tại sao nên sử dụng Kafka ?</a:t>
            </a:r>
          </a:p>
          <a:p>
            <a:r>
              <a:rPr lang="en-US"/>
              <a:t/>
            </a:r>
          </a:p>
          <a:p>
            <a:r>
              <a:rPr lang="en-US"/>
              <a:t>Khi doanh nghiệp cần truyền dữ liệu real time, doanh nghiệp ấy sẽ cần áp dụng một data streaming platform.</a:t>
            </a:r>
          </a:p>
          <a:p>
            <a:r>
              <a:rPr lang="en-US"/>
              <a:t/>
            </a:r>
          </a:p>
          <a:p>
            <a:r>
              <a:rPr lang="en-US"/>
              <a:t>Kafka là một trong những data streaming platform phổ biến nhất trong hiện nay. Kafka cung cấp một interface message queue trên storage theo kiểu log append only. Dữ liệu được phân tán đến nhiều Node trong Cluster. Kafka có khả năng mở rộng cao nên chịu được lỗi down Node.</a:t>
            </a:r>
          </a:p>
          <a:p>
            <a:r>
              <a:rPr lang="en-US"/>
              <a:t/>
            </a:r>
          </a:p>
          <a:p>
            <a:r>
              <a:rPr lang="en-US"/>
              <a:t>Kafka đã được triển khai từ chỉ một Node đến hàng nghìn Node và được sử dụng rộng rãi bởi các ông lớn như Netflix, Apple, Uber, LinkedIn. Apache Kafka hiện là một dự án nguồn mở được Confluent duy trì.</a:t>
            </a:r>
          </a:p>
          <a:p>
            <a:r>
              <a:rPr lang="en-US"/>
              <a:t/>
            </a:r>
          </a:p>
          <a:p>
            <a:r>
              <a:rPr lang="en-US"/>
              <a:t/>
            </a:r>
          </a:p>
          <a:p>
            <a:r>
              <a:rPr lang="en-US"/>
              <a:t>Kafka không được sử dụng để:</a:t>
            </a:r>
          </a:p>
          <a:p>
            <a:r>
              <a:rPr lang="en-US"/>
              <a:t/>
            </a:r>
          </a:p>
          <a:p>
            <a:r>
              <a:rPr lang="en-US"/>
              <a:t>Làm cơ sở dữ liệu có chỉ mục: Kafka không có khả năng phân tích tích hợp và không có mô hình truy vấn phức tạp.</a:t>
            </a:r>
          </a:p>
          <a:p>
            <a:r>
              <a:rPr lang="en-US"/>
              <a:t/>
            </a:r>
          </a:p>
          <a:p>
            <a:r>
              <a:rPr lang="en-US"/>
              <a:t>Work queues: Queue được sinh ra với mục đích phục vụ hàng triệu Users và sẽ xoá dữ liệu khi xử lý xong. Kafka không xoá dữ liệu ngay sau khi dữ liệu được xử lý, cũng như không thể Scale quá số lượng partitions với một topic.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Vậy thì những giá trị cốt lõi mà Kafka đem lại đó là</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Đây là mô hình tổng quan các thành phần triển khai của Kafka Cluster.</a:t>
            </a:r>
          </a:p>
          <a:p>
            <a:r>
              <a:rPr lang="en-US"/>
              <a:t>Từ hệ thống nguồn cung cấp những producers, việc trung chuyển dữ liệu sang hệ thống đích với các consumers chưa bao giờ nhanh và tin cậy đến vậy với Kafka Cluster làm trung gian.</a:t>
            </a:r>
          </a:p>
          <a:p>
            <a:r>
              <a:rPr lang="en-US"/>
              <a:t/>
            </a:r>
          </a:p>
          <a:p>
            <a:r>
              <a:rPr lang="en-US"/>
              <a:t>Và để giải mã các cấu phần trong Kafka, chúng ta cùng tiếp tục.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Thành phần nhỏ nhất trong Kafka Cluster nhưng quan trọng nhất đó là dữ liệu. Dữ liệu được gọi là Message trong Kafka.</a:t>
            </a:r>
          </a:p>
          <a:p>
            <a:r>
              <a:rPr lang="en-US"/>
              <a:t/>
            </a:r>
          </a:p>
          <a:p>
            <a:r>
              <a:rPr lang="en-US"/>
              <a:t>Topic là một concept chỉ cách tổ chức dữ liệu của Kafka. Topic sẽ đóng vai trò như một đường ống trung chuyển nước từ đầu nguồn tới đích với dữ liệu chính là nước. Ngoài ra nói Topic là cách tổ chức dữ liệu của Kafka bởi vì mỗi một topic là riêng biệt và được định danh bởi tên gọi của nó.</a:t>
            </a:r>
          </a:p>
          <a:p>
            <a:r>
              <a:rPr lang="en-US"/>
              <a:t/>
            </a:r>
          </a:p>
          <a:p>
            <a:r>
              <a:rPr lang="en-US"/>
              <a:t>Ví dụ: Topic chứa dữ liệu mua bán trái phiếu có thể được đặt tên là "BOND_transactions". Trong khi Topic chứa dữ liệu về  đặt lệnh CK có thể được đặt tên là "Stock_order".</a:t>
            </a:r>
          </a:p>
          <a:p>
            <a:r>
              <a:rPr lang="en-US"/>
              <a:t/>
            </a:r>
          </a:p>
          <a:p>
            <a:r>
              <a:rPr lang="en-US"/>
              <a:t>Một Topic có thể chứa rất nhiều kiểu và định dạng message, một chuỗi những message trong Topic sẽ được gọi là luồng dữ liệu.</a:t>
            </a:r>
          </a:p>
          <a:p>
            <a:r>
              <a:rPr lang="en-US"/>
              <a:t/>
            </a:r>
          </a:p>
          <a:p>
            <a:r>
              <a:rPr lang="en-US"/>
              <a:t>Dữ liệu trong Topic mặc định sẽ được xóa sau 7 ngày.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Topic có thể được chia nhỏ hơn tới cấp Partitions. Một Topic có thể có một hoặc nhiều partitions.</a:t>
            </a:r>
          </a:p>
          <a:p>
            <a:r>
              <a:rPr lang="en-US"/>
              <a:t/>
            </a:r>
          </a:p>
          <a:p>
            <a:r>
              <a:rPr lang="en-US"/>
              <a:t>Những Partitions này chính là những đơn vị trong cơ chế xử lý song song dữ liệu của Kafka.</a:t>
            </a:r>
          </a:p>
          <a:p>
            <a:r>
              <a:rPr lang="en-US"/>
              <a:t/>
            </a:r>
          </a:p>
          <a:p>
            <a:r>
              <a:rPr lang="en-US"/>
              <a:t>Số lượng Partitions của một Topic được chỉ định ngay lúc tạo Topic. Các Partition được đánh số bắt đầu từ 0 đến N-1, trong đó N là số lượng Partitions. </a:t>
            </a:r>
          </a:p>
          <a:p>
            <a:r>
              <a:rPr lang="en-US"/>
              <a:t/>
            </a:r>
          </a:p>
          <a:p>
            <a:r>
              <a:rPr lang="en-US"/>
              <a:t>Đây là môt tả của một Topics có 3 partitions và message được thêm vào cuối mỗi partitions theo thứ tự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6.jpeg" Type="http://schemas.openxmlformats.org/officeDocument/2006/relationships/image"/><Relationship Id="rId4" Target="slide3.xml" Type="http://schemas.openxmlformats.org/officeDocument/2006/relationship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slide3.xml" Type="http://schemas.openxmlformats.org/officeDocument/2006/relationship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slide3.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9.png" Type="http://schemas.openxmlformats.org/officeDocument/2006/relationships/image"/><Relationship Id="rId4" Target="slide3.xml" Type="http://schemas.openxmlformats.org/officeDocument/2006/relationships/slid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png" Type="http://schemas.openxmlformats.org/officeDocument/2006/relationships/image"/><Relationship Id="rId4" Target="slide3.xml" Type="http://schemas.openxmlformats.org/officeDocument/2006/relationship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1.png" Type="http://schemas.openxmlformats.org/officeDocument/2006/relationships/image"/><Relationship Id="rId4" Target="slide3.xml" Type="http://schemas.openxmlformats.org/officeDocument/2006/relationship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2.png" Type="http://schemas.openxmlformats.org/officeDocument/2006/relationships/image"/><Relationship Id="rId4" Target="slide3.xml" Type="http://schemas.openxmlformats.org/officeDocument/2006/relationship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slide3.xml" Type="http://schemas.openxmlformats.org/officeDocument/2006/relationships/slide"/><Relationship Id="rId4"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4.png" Type="http://schemas.openxmlformats.org/officeDocument/2006/relationships/image"/><Relationship Id="rId4" Target="slide3.xml" Type="http://schemas.openxmlformats.org/officeDocument/2006/relationships/slid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5.png" Type="http://schemas.openxmlformats.org/officeDocument/2006/relationships/image"/><Relationship Id="rId4" Target="slide3.xml" Type="http://schemas.openxmlformats.org/officeDocument/2006/relationship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6.png" Type="http://schemas.openxmlformats.org/officeDocument/2006/relationships/image"/><Relationship Id="rId4" Target="slide3.xml" Type="http://schemas.openxmlformats.org/officeDocument/2006/relationship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slide3.xml" Type="http://schemas.openxmlformats.org/officeDocument/2006/relationships/slid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0.png" Type="http://schemas.openxmlformats.org/officeDocument/2006/relationships/image"/><Relationship Id="rId4" Target="slide3.xml" Type="http://schemas.openxmlformats.org/officeDocument/2006/relationship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slide3.xml" Type="http://schemas.openxmlformats.org/officeDocument/2006/relationships/slid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slide3.xml" Type="http://schemas.openxmlformats.org/officeDocument/2006/relationship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slide3.xml" Type="http://schemas.openxmlformats.org/officeDocument/2006/relationship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3.png" Type="http://schemas.openxmlformats.org/officeDocument/2006/relationships/image"/><Relationship Id="rId4" Target="slide3.xml" Type="http://schemas.openxmlformats.org/officeDocument/2006/relationship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slide3.xml" Type="http://schemas.openxmlformats.org/officeDocument/2006/relationships/slide"/><Relationship Id="rId4" Target="../media/image1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slide3.xml" Type="http://schemas.openxmlformats.org/officeDocument/2006/relationships/slide"/><Relationship Id="rId4" Target="../media/image24.png" Type="http://schemas.openxmlformats.org/officeDocument/2006/relationships/image"/><Relationship Id="rId5"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26.png" Type="http://schemas.openxmlformats.org/officeDocument/2006/relationships/image"/><Relationship Id="rId4" Target="slide3.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slide4.xml" Type="http://schemas.openxmlformats.org/officeDocument/2006/relationships/slide"/><Relationship Id="rId3" Target="slide8.xml" Type="http://schemas.openxmlformats.org/officeDocument/2006/relationships/slide"/><Relationship Id="rId4" Target="slide24.xml" Type="http://schemas.openxmlformats.org/officeDocument/2006/relationships/slide"/><Relationship Id="rId5" Target="slide5.xml" Type="http://schemas.openxmlformats.org/officeDocument/2006/relationships/slide"/><Relationship Id="rId6" Target="slide7.xml" Type="http://schemas.openxmlformats.org/officeDocument/2006/relationship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slide3.xml" Type="http://schemas.openxmlformats.org/officeDocument/2006/relationships/slid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0.png" Type="http://schemas.openxmlformats.org/officeDocument/2006/relationships/image"/><Relationship Id="rId4" Target="../media/image31.png" Type="http://schemas.openxmlformats.org/officeDocument/2006/relationships/image"/><Relationship Id="rId5" Target="slide3.xml" Type="http://schemas.openxmlformats.org/officeDocument/2006/relationships/slid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 Id="rId3" Target="../media/image3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3.png" Type="http://schemas.openxmlformats.org/officeDocument/2006/relationships/image"/><Relationship Id="rId4" Target="slide3.xml" Type="http://schemas.openxmlformats.org/officeDocument/2006/relationship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34.png" Type="http://schemas.openxmlformats.org/officeDocument/2006/relationships/image"/><Relationship Id="rId4" Target="slide3.xml" Type="http://schemas.openxmlformats.org/officeDocument/2006/relationships/slid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jpeg" Type="http://schemas.openxmlformats.org/officeDocument/2006/relationships/image"/><Relationship Id="rId4" Target="slide3.xml" Type="http://schemas.openxmlformats.org/officeDocument/2006/relationships/slid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12" Target="../media/image49.png" Type="http://schemas.openxmlformats.org/officeDocument/2006/relationships/image"/><Relationship Id="rId13" Target="../media/image50.png" Type="http://schemas.openxmlformats.org/officeDocument/2006/relationships/image"/><Relationship Id="rId14" Target="../media/image51.pn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17" Target="../media/image54.png" Type="http://schemas.openxmlformats.org/officeDocument/2006/relationships/image"/><Relationship Id="rId2" Target="../media/image39.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slide3.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slide3.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slide3.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TextBox 3" id="3"/>
          <p:cNvSpPr txBox="true"/>
          <p:nvPr/>
        </p:nvSpPr>
        <p:spPr>
          <a:xfrm rot="0">
            <a:off x="4145779" y="3710177"/>
            <a:ext cx="9996443" cy="3190496"/>
          </a:xfrm>
          <a:prstGeom prst="rect">
            <a:avLst/>
          </a:prstGeom>
        </p:spPr>
        <p:txBody>
          <a:bodyPr anchor="t" rtlCol="false" tIns="0" lIns="0" bIns="0" rIns="0">
            <a:spAutoFit/>
          </a:bodyPr>
          <a:lstStyle/>
          <a:p>
            <a:pPr algn="ctr">
              <a:lnSpc>
                <a:spcPts val="12166"/>
              </a:lnSpc>
            </a:pPr>
            <a:r>
              <a:rPr lang="en-US" sz="13082">
                <a:solidFill>
                  <a:srgbClr val="257167"/>
                </a:solidFill>
                <a:latin typeface="Lilita One"/>
                <a:ea typeface="Lilita One"/>
                <a:cs typeface="Lilita One"/>
                <a:sym typeface="Lilita One"/>
              </a:rPr>
              <a:t>TEAM DATALAKE</a:t>
            </a:r>
          </a:p>
        </p:txBody>
      </p:sp>
      <p:sp>
        <p:nvSpPr>
          <p:cNvPr name="TextBox 4" id="4"/>
          <p:cNvSpPr txBox="true"/>
          <p:nvPr/>
        </p:nvSpPr>
        <p:spPr>
          <a:xfrm rot="0">
            <a:off x="4145779" y="2904997"/>
            <a:ext cx="9996443" cy="481330"/>
          </a:xfrm>
          <a:prstGeom prst="rect">
            <a:avLst/>
          </a:prstGeom>
        </p:spPr>
        <p:txBody>
          <a:bodyPr anchor="t" rtlCol="false" tIns="0" lIns="0" bIns="0" rIns="0">
            <a:spAutoFit/>
          </a:bodyPr>
          <a:lstStyle/>
          <a:p>
            <a:pPr algn="ctr">
              <a:lnSpc>
                <a:spcPts val="3919"/>
              </a:lnSpc>
              <a:spcBef>
                <a:spcPct val="0"/>
              </a:spcBef>
            </a:pPr>
            <a:r>
              <a:rPr lang="en-US" sz="2799">
                <a:solidFill>
                  <a:srgbClr val="257167"/>
                </a:solidFill>
                <a:latin typeface="Muli"/>
                <a:ea typeface="Muli"/>
                <a:cs typeface="Muli"/>
                <a:sym typeface="Muli"/>
              </a:rPr>
              <a:t>Present by</a:t>
            </a:r>
          </a:p>
        </p:txBody>
      </p:sp>
      <p:sp>
        <p:nvSpPr>
          <p:cNvPr name="Freeform 5" id="5"/>
          <p:cNvSpPr/>
          <p:nvPr/>
        </p:nvSpPr>
        <p:spPr>
          <a:xfrm flipH="false" flipV="false" rot="0">
            <a:off x="1414602" y="916305"/>
            <a:ext cx="807883" cy="807883"/>
          </a:xfrm>
          <a:custGeom>
            <a:avLst/>
            <a:gdLst/>
            <a:ahLst/>
            <a:cxnLst/>
            <a:rect r="r" b="b" t="t" l="l"/>
            <a:pathLst>
              <a:path h="807883" w="807883">
                <a:moveTo>
                  <a:pt x="0" y="0"/>
                </a:moveTo>
                <a:lnTo>
                  <a:pt x="807883" y="0"/>
                </a:lnTo>
                <a:lnTo>
                  <a:pt x="807883" y="807883"/>
                </a:lnTo>
                <a:lnTo>
                  <a:pt x="0" y="807883"/>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Components Overview</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1996418" y="2508662"/>
            <a:ext cx="13457222" cy="6749638"/>
          </a:xfrm>
          <a:custGeom>
            <a:avLst/>
            <a:gdLst/>
            <a:ahLst/>
            <a:cxnLst/>
            <a:rect r="r" b="b" t="t" l="l"/>
            <a:pathLst>
              <a:path h="6749638" w="13457222">
                <a:moveTo>
                  <a:pt x="0" y="0"/>
                </a:moveTo>
                <a:lnTo>
                  <a:pt x="13457222" y="0"/>
                </a:lnTo>
                <a:lnTo>
                  <a:pt x="13457222" y="6749638"/>
                </a:lnTo>
                <a:lnTo>
                  <a:pt x="0" y="6749638"/>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Topics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2169856"/>
            <a:ext cx="11301259" cy="5947288"/>
          </a:xfrm>
          <a:custGeom>
            <a:avLst/>
            <a:gdLst/>
            <a:ahLst/>
            <a:cxnLst/>
            <a:rect r="r" b="b" t="t" l="l"/>
            <a:pathLst>
              <a:path h="5947288" w="11301259">
                <a:moveTo>
                  <a:pt x="0" y="0"/>
                </a:moveTo>
                <a:lnTo>
                  <a:pt x="11301258" y="0"/>
                </a:lnTo>
                <a:lnTo>
                  <a:pt x="11301258" y="5947288"/>
                </a:lnTo>
                <a:lnTo>
                  <a:pt x="0" y="5947288"/>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Partitions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363552"/>
            <a:ext cx="11301259" cy="3559897"/>
          </a:xfrm>
          <a:custGeom>
            <a:avLst/>
            <a:gdLst/>
            <a:ahLst/>
            <a:cxnLst/>
            <a:rect r="r" b="b" t="t" l="l"/>
            <a:pathLst>
              <a:path h="3559897" w="11301259">
                <a:moveTo>
                  <a:pt x="0" y="0"/>
                </a:moveTo>
                <a:lnTo>
                  <a:pt x="11301258" y="0"/>
                </a:lnTo>
                <a:lnTo>
                  <a:pt x="11301258" y="3559896"/>
                </a:lnTo>
                <a:lnTo>
                  <a:pt x="0" y="3559896"/>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Producers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540134"/>
            <a:ext cx="11301259" cy="3206732"/>
          </a:xfrm>
          <a:custGeom>
            <a:avLst/>
            <a:gdLst/>
            <a:ahLst/>
            <a:cxnLst/>
            <a:rect r="r" b="b" t="t" l="l"/>
            <a:pathLst>
              <a:path h="3206732" w="11301259">
                <a:moveTo>
                  <a:pt x="0" y="0"/>
                </a:moveTo>
                <a:lnTo>
                  <a:pt x="11301258" y="0"/>
                </a:lnTo>
                <a:lnTo>
                  <a:pt x="11301258" y="3206732"/>
                </a:lnTo>
                <a:lnTo>
                  <a:pt x="0" y="3206732"/>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Message Keys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222286"/>
            <a:ext cx="11301259" cy="3842428"/>
          </a:xfrm>
          <a:custGeom>
            <a:avLst/>
            <a:gdLst/>
            <a:ahLst/>
            <a:cxnLst/>
            <a:rect r="r" b="b" t="t" l="l"/>
            <a:pathLst>
              <a:path h="3842428" w="11301259">
                <a:moveTo>
                  <a:pt x="0" y="0"/>
                </a:moveTo>
                <a:lnTo>
                  <a:pt x="11301258" y="0"/>
                </a:lnTo>
                <a:lnTo>
                  <a:pt x="11301258" y="3842428"/>
                </a:lnTo>
                <a:lnTo>
                  <a:pt x="0" y="3842428"/>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Messages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4940441" y="2201009"/>
            <a:ext cx="8407117" cy="5884982"/>
          </a:xfrm>
          <a:custGeom>
            <a:avLst/>
            <a:gdLst/>
            <a:ahLst/>
            <a:cxnLst/>
            <a:rect r="r" b="b" t="t" l="l"/>
            <a:pathLst>
              <a:path h="5884982" w="8407117">
                <a:moveTo>
                  <a:pt x="0" y="0"/>
                </a:moveTo>
                <a:lnTo>
                  <a:pt x="8407118" y="0"/>
                </a:lnTo>
                <a:lnTo>
                  <a:pt x="8407118" y="5884982"/>
                </a:lnTo>
                <a:lnTo>
                  <a:pt x="0" y="5884982"/>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Message Serializers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5506849" y="2083747"/>
            <a:ext cx="7274302" cy="6119507"/>
          </a:xfrm>
          <a:custGeom>
            <a:avLst/>
            <a:gdLst/>
            <a:ahLst/>
            <a:cxnLst/>
            <a:rect r="r" b="b" t="t" l="l"/>
            <a:pathLst>
              <a:path h="6119507" w="7274302">
                <a:moveTo>
                  <a:pt x="0" y="0"/>
                </a:moveTo>
                <a:lnTo>
                  <a:pt x="7274302" y="0"/>
                </a:lnTo>
                <a:lnTo>
                  <a:pt x="7274302" y="6119506"/>
                </a:lnTo>
                <a:lnTo>
                  <a:pt x="0" y="6119506"/>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117657"/>
            <a:ext cx="11892039"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Zookeeper</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Freeform 8" id="8"/>
          <p:cNvSpPr/>
          <p:nvPr/>
        </p:nvSpPr>
        <p:spPr>
          <a:xfrm flipH="false" flipV="false" rot="0">
            <a:off x="3371810" y="3870593"/>
            <a:ext cx="11301259" cy="4280352"/>
          </a:xfrm>
          <a:custGeom>
            <a:avLst/>
            <a:gdLst/>
            <a:ahLst/>
            <a:cxnLst/>
            <a:rect r="r" b="b" t="t" l="l"/>
            <a:pathLst>
              <a:path h="4280352" w="11301259">
                <a:moveTo>
                  <a:pt x="0" y="0"/>
                </a:moveTo>
                <a:lnTo>
                  <a:pt x="11301259" y="0"/>
                </a:lnTo>
                <a:lnTo>
                  <a:pt x="11301259" y="4280352"/>
                </a:lnTo>
                <a:lnTo>
                  <a:pt x="0" y="4280352"/>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Message Key Hashing</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4366538"/>
            <a:ext cx="11301259" cy="1553923"/>
          </a:xfrm>
          <a:custGeom>
            <a:avLst/>
            <a:gdLst/>
            <a:ahLst/>
            <a:cxnLst/>
            <a:rect r="r" b="b" t="t" l="l"/>
            <a:pathLst>
              <a:path h="1553923" w="11301259">
                <a:moveTo>
                  <a:pt x="0" y="0"/>
                </a:moveTo>
                <a:lnTo>
                  <a:pt x="11301258" y="0"/>
                </a:lnTo>
                <a:lnTo>
                  <a:pt x="11301258" y="1553924"/>
                </a:lnTo>
                <a:lnTo>
                  <a:pt x="0" y="1553924"/>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Consumers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441248"/>
            <a:ext cx="11301259" cy="3404504"/>
          </a:xfrm>
          <a:custGeom>
            <a:avLst/>
            <a:gdLst/>
            <a:ahLst/>
            <a:cxnLst/>
            <a:rect r="r" b="b" t="t" l="l"/>
            <a:pathLst>
              <a:path h="3404504" w="11301259">
                <a:moveTo>
                  <a:pt x="0" y="0"/>
                </a:moveTo>
                <a:lnTo>
                  <a:pt x="11301258" y="0"/>
                </a:lnTo>
                <a:lnTo>
                  <a:pt x="11301258" y="3404504"/>
                </a:lnTo>
                <a:lnTo>
                  <a:pt x="0" y="3404504"/>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388542"/>
            <a:ext cx="11437054" cy="4197311"/>
            <a:chOff x="0" y="0"/>
            <a:chExt cx="15249406" cy="5596414"/>
          </a:xfrm>
        </p:grpSpPr>
        <p:sp>
          <p:nvSpPr>
            <p:cNvPr name="TextBox 3" id="3"/>
            <p:cNvSpPr txBox="true"/>
            <p:nvPr/>
          </p:nvSpPr>
          <p:spPr>
            <a:xfrm rot="0">
              <a:off x="0" y="239395"/>
              <a:ext cx="15249406" cy="4151401"/>
            </a:xfrm>
            <a:prstGeom prst="rect">
              <a:avLst/>
            </a:prstGeom>
          </p:spPr>
          <p:txBody>
            <a:bodyPr anchor="t" rtlCol="false" tIns="0" lIns="0" bIns="0" rIns="0">
              <a:spAutoFit/>
            </a:bodyPr>
            <a:lstStyle/>
            <a:p>
              <a:pPr algn="l">
                <a:lnSpc>
                  <a:spcPts val="8330"/>
                </a:lnSpc>
              </a:pPr>
              <a:r>
                <a:rPr lang="en-US" sz="5950" spc="-65" b="true">
                  <a:solidFill>
                    <a:srgbClr val="000000"/>
                  </a:solidFill>
                  <a:latin typeface="Muli Bold"/>
                  <a:ea typeface="Muli Bold"/>
                  <a:cs typeface="Muli Bold"/>
                  <a:sym typeface="Muli Bold"/>
                </a:rPr>
                <a:t>Giải Mã Kafka: </a:t>
              </a:r>
            </a:p>
            <a:p>
              <a:pPr algn="l">
                <a:lnSpc>
                  <a:spcPts val="8330"/>
                </a:lnSpc>
              </a:pPr>
              <a:r>
                <a:rPr lang="en-US" sz="5950" spc="-65" b="true">
                  <a:solidFill>
                    <a:srgbClr val="000000"/>
                  </a:solidFill>
                  <a:latin typeface="Muli Bold"/>
                  <a:ea typeface="Muli Bold"/>
                  <a:cs typeface="Muli Bold"/>
                  <a:sym typeface="Muli Bold"/>
                </a:rPr>
                <a:t>Cách Mạng Trong Truyền Dữ Liệu Phân Tán</a:t>
              </a:r>
            </a:p>
          </p:txBody>
        </p:sp>
        <p:sp>
          <p:nvSpPr>
            <p:cNvPr name="TextBox 4" id="4"/>
            <p:cNvSpPr txBox="true"/>
            <p:nvPr/>
          </p:nvSpPr>
          <p:spPr>
            <a:xfrm rot="0">
              <a:off x="0" y="5064497"/>
              <a:ext cx="15249406" cy="531917"/>
            </a:xfrm>
            <a:prstGeom prst="rect">
              <a:avLst/>
            </a:prstGeom>
          </p:spPr>
          <p:txBody>
            <a:bodyPr anchor="t" rtlCol="false" tIns="0" lIns="0" bIns="0" rIns="0">
              <a:spAutoFit/>
            </a:bodyPr>
            <a:lstStyle/>
            <a:p>
              <a:pPr algn="l">
                <a:lnSpc>
                  <a:spcPts val="3080"/>
                </a:lnSpc>
              </a:pPr>
              <a:r>
                <a:rPr lang="en-US" sz="2200">
                  <a:solidFill>
                    <a:srgbClr val="000000"/>
                  </a:solidFill>
                  <a:latin typeface="Times New Roman"/>
                  <a:ea typeface="Times New Roman"/>
                  <a:cs typeface="Times New Roman"/>
                  <a:sym typeface="Times New Roman"/>
                </a:rPr>
                <a:t>Giới thiệu tổng quan, cách thức hoạt động và ứng dụng.</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3" id="13"/>
          <p:cNvSpPr/>
          <p:nvPr/>
        </p:nvSpPr>
        <p:spPr>
          <a:xfrm flipH="false" flipV="false" rot="0">
            <a:off x="1414602" y="916305"/>
            <a:ext cx="807883" cy="807883"/>
          </a:xfrm>
          <a:custGeom>
            <a:avLst/>
            <a:gdLst/>
            <a:ahLst/>
            <a:cxnLst/>
            <a:rect r="r" b="b" t="t" l="l"/>
            <a:pathLst>
              <a:path h="807883" w="807883">
                <a:moveTo>
                  <a:pt x="0" y="0"/>
                </a:moveTo>
                <a:lnTo>
                  <a:pt x="807883" y="0"/>
                </a:lnTo>
                <a:lnTo>
                  <a:pt x="807883" y="807883"/>
                </a:lnTo>
                <a:lnTo>
                  <a:pt x="0" y="807883"/>
                </a:lnTo>
                <a:lnTo>
                  <a:pt x="0" y="0"/>
                </a:lnTo>
                <a:close/>
              </a:path>
            </a:pathLst>
          </a:custGeom>
          <a:blipFill>
            <a:blip r:embed="rId3"/>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Message Deserializers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5506849" y="2083747"/>
            <a:ext cx="7274302" cy="6119507"/>
          </a:xfrm>
          <a:custGeom>
            <a:avLst/>
            <a:gdLst/>
            <a:ahLst/>
            <a:cxnLst/>
            <a:rect r="r" b="b" t="t" l="l"/>
            <a:pathLst>
              <a:path h="6119507" w="7274302">
                <a:moveTo>
                  <a:pt x="0" y="0"/>
                </a:moveTo>
                <a:lnTo>
                  <a:pt x="7274302" y="0"/>
                </a:lnTo>
                <a:lnTo>
                  <a:pt x="7274302" y="6119506"/>
                </a:lnTo>
                <a:lnTo>
                  <a:pt x="0" y="6119506"/>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19716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Consumer Groups &amp; Offsets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1028700" y="2933700"/>
            <a:ext cx="6956906" cy="2892975"/>
          </a:xfrm>
          <a:custGeom>
            <a:avLst/>
            <a:gdLst/>
            <a:ahLst/>
            <a:cxnLst/>
            <a:rect r="r" b="b" t="t" l="l"/>
            <a:pathLst>
              <a:path h="2892975" w="6956906">
                <a:moveTo>
                  <a:pt x="0" y="0"/>
                </a:moveTo>
                <a:lnTo>
                  <a:pt x="6956906" y="0"/>
                </a:lnTo>
                <a:lnTo>
                  <a:pt x="6956906" y="2892975"/>
                </a:lnTo>
                <a:lnTo>
                  <a:pt x="0" y="2892975"/>
                </a:lnTo>
                <a:lnTo>
                  <a:pt x="0" y="0"/>
                </a:lnTo>
                <a:close/>
              </a:path>
            </a:pathLst>
          </a:custGeom>
          <a:blipFill>
            <a:blip r:embed="rId3"/>
            <a:stretch>
              <a:fillRect l="0" t="-349" r="0" b="-349"/>
            </a:stretch>
          </a:blipFill>
        </p:spPr>
      </p:sp>
      <p:sp>
        <p:nvSpPr>
          <p:cNvPr name="Freeform 8" id="8"/>
          <p:cNvSpPr/>
          <p:nvPr/>
        </p:nvSpPr>
        <p:spPr>
          <a:xfrm flipH="false" flipV="false" rot="0">
            <a:off x="8720225" y="3027802"/>
            <a:ext cx="8539075" cy="2798873"/>
          </a:xfrm>
          <a:custGeom>
            <a:avLst/>
            <a:gdLst/>
            <a:ahLst/>
            <a:cxnLst/>
            <a:rect r="r" b="b" t="t" l="l"/>
            <a:pathLst>
              <a:path h="2798873" w="8539075">
                <a:moveTo>
                  <a:pt x="0" y="0"/>
                </a:moveTo>
                <a:lnTo>
                  <a:pt x="8539075" y="0"/>
                </a:lnTo>
                <a:lnTo>
                  <a:pt x="8539075" y="2798873"/>
                </a:lnTo>
                <a:lnTo>
                  <a:pt x="0" y="2798873"/>
                </a:lnTo>
                <a:lnTo>
                  <a:pt x="0" y="0"/>
                </a:lnTo>
                <a:close/>
              </a:path>
            </a:pathLst>
          </a:custGeom>
          <a:blipFill>
            <a:blip r:embed="rId4"/>
            <a:stretch>
              <a:fillRect l="-168" t="0" r="-684" b="0"/>
            </a:stretch>
          </a:blipFill>
        </p:spPr>
      </p:sp>
      <p:sp>
        <p:nvSpPr>
          <p:cNvPr name="Freeform 9" id="9"/>
          <p:cNvSpPr/>
          <p:nvPr/>
        </p:nvSpPr>
        <p:spPr>
          <a:xfrm flipH="false" flipV="false" rot="0">
            <a:off x="4507153" y="6145707"/>
            <a:ext cx="7945250" cy="3406526"/>
          </a:xfrm>
          <a:custGeom>
            <a:avLst/>
            <a:gdLst/>
            <a:ahLst/>
            <a:cxnLst/>
            <a:rect r="r" b="b" t="t" l="l"/>
            <a:pathLst>
              <a:path h="3406526" w="7945250">
                <a:moveTo>
                  <a:pt x="0" y="0"/>
                </a:moveTo>
                <a:lnTo>
                  <a:pt x="7945250" y="0"/>
                </a:lnTo>
                <a:lnTo>
                  <a:pt x="7945250" y="3406526"/>
                </a:lnTo>
                <a:lnTo>
                  <a:pt x="0" y="3406526"/>
                </a:lnTo>
                <a:lnTo>
                  <a:pt x="0" y="0"/>
                </a:lnTo>
                <a:close/>
              </a:path>
            </a:pathLst>
          </a:custGeom>
          <a:blipFill>
            <a:blip r:embed="rId5"/>
            <a:stretch>
              <a:fillRect l="0" t="0" r="0" b="0"/>
            </a:stretch>
          </a:blipFill>
        </p:spPr>
      </p:sp>
      <p:sp>
        <p:nvSpPr>
          <p:cNvPr name="TextBox 10" id="10"/>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6" action="ppaction://hlinksldjump"/>
              </a:rPr>
              <a:t>Quay lại Trang Chương trình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Offsets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257602"/>
            <a:ext cx="11301259" cy="3771795"/>
          </a:xfrm>
          <a:custGeom>
            <a:avLst/>
            <a:gdLst/>
            <a:ahLst/>
            <a:cxnLst/>
            <a:rect r="r" b="b" t="t" l="l"/>
            <a:pathLst>
              <a:path h="3771795" w="11301259">
                <a:moveTo>
                  <a:pt x="0" y="0"/>
                </a:moveTo>
                <a:lnTo>
                  <a:pt x="11301258" y="0"/>
                </a:lnTo>
                <a:lnTo>
                  <a:pt x="11301258" y="3771796"/>
                </a:lnTo>
                <a:lnTo>
                  <a:pt x="0" y="3771796"/>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62025"/>
            <a:ext cx="9536800" cy="9810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Brokers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2756109"/>
            <a:ext cx="11301259" cy="2387391"/>
          </a:xfrm>
          <a:custGeom>
            <a:avLst/>
            <a:gdLst/>
            <a:ahLst/>
            <a:cxnLst/>
            <a:rect r="r" b="b" t="t" l="l"/>
            <a:pathLst>
              <a:path h="2387391" w="11301259">
                <a:moveTo>
                  <a:pt x="0" y="0"/>
                </a:moveTo>
                <a:lnTo>
                  <a:pt x="11301258" y="0"/>
                </a:lnTo>
                <a:lnTo>
                  <a:pt x="11301258" y="2387391"/>
                </a:lnTo>
                <a:lnTo>
                  <a:pt x="0" y="2387391"/>
                </a:lnTo>
                <a:lnTo>
                  <a:pt x="0" y="0"/>
                </a:lnTo>
                <a:close/>
              </a:path>
            </a:pathLst>
          </a:custGeom>
          <a:blipFill>
            <a:blip r:embed="rId3"/>
            <a:stretch>
              <a:fillRect l="0" t="0" r="0" b="0"/>
            </a:stretch>
          </a:blipFill>
        </p:spPr>
      </p:sp>
      <p:sp>
        <p:nvSpPr>
          <p:cNvPr name="Freeform 8" id="8"/>
          <p:cNvSpPr/>
          <p:nvPr/>
        </p:nvSpPr>
        <p:spPr>
          <a:xfrm flipH="false" flipV="false" rot="0">
            <a:off x="3493371" y="5953125"/>
            <a:ext cx="11301259" cy="3616403"/>
          </a:xfrm>
          <a:custGeom>
            <a:avLst/>
            <a:gdLst/>
            <a:ahLst/>
            <a:cxnLst/>
            <a:rect r="r" b="b" t="t" l="l"/>
            <a:pathLst>
              <a:path h="3616403" w="11301259">
                <a:moveTo>
                  <a:pt x="0" y="0"/>
                </a:moveTo>
                <a:lnTo>
                  <a:pt x="11301258" y="0"/>
                </a:lnTo>
                <a:lnTo>
                  <a:pt x="11301258" y="3616403"/>
                </a:lnTo>
                <a:lnTo>
                  <a:pt x="0" y="3616403"/>
                </a:lnTo>
                <a:lnTo>
                  <a:pt x="0" y="0"/>
                </a:lnTo>
                <a:close/>
              </a:path>
            </a:pathLst>
          </a:custGeom>
          <a:blipFill>
            <a:blip r:embed="rId4"/>
            <a:stretch>
              <a:fillRect l="0" t="0" r="0" b="0"/>
            </a:stretch>
          </a:blipFill>
        </p:spPr>
      </p:sp>
      <p:sp>
        <p:nvSpPr>
          <p:cNvPr name="TextBox 9" id="9"/>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5" action="ppaction://hlinksldjump"/>
              </a:rPr>
              <a:t>Quay lại Trang Chương trình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TextBox 7" id="7"/>
          <p:cNvSpPr txBox="true"/>
          <p:nvPr/>
        </p:nvSpPr>
        <p:spPr>
          <a:xfrm rot="0">
            <a:off x="4494981" y="4931728"/>
            <a:ext cx="9298037"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F4F4F4"/>
                </a:solidFill>
                <a:latin typeface="Muli Semi-Bold"/>
                <a:ea typeface="Muli Semi-Bold"/>
                <a:cs typeface="Muli Semi-Bold"/>
                <a:sym typeface="Muli Semi-Bold"/>
              </a:rPr>
              <a:t>Cách thức hoạt động của kafka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82361" y="417252"/>
            <a:ext cx="8360501" cy="19716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Cách thức hoạt động của Kafka</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TextBox 8" id="8"/>
          <p:cNvSpPr txBox="true"/>
          <p:nvPr/>
        </p:nvSpPr>
        <p:spPr>
          <a:xfrm rot="0">
            <a:off x="9241608" y="2097040"/>
            <a:ext cx="8360501" cy="1355089"/>
          </a:xfrm>
          <a:prstGeom prst="rect">
            <a:avLst/>
          </a:prstGeom>
        </p:spPr>
        <p:txBody>
          <a:bodyPr anchor="t" rtlCol="false" tIns="0" lIns="0" bIns="0" rIns="0">
            <a:spAutoFit/>
          </a:bodyPr>
          <a:lstStyle/>
          <a:p>
            <a:pPr algn="l">
              <a:lnSpc>
                <a:spcPts val="3640"/>
              </a:lnSpc>
              <a:spcBef>
                <a:spcPct val="0"/>
              </a:spcBef>
            </a:pPr>
            <a:r>
              <a:rPr lang="en-US" sz="2800" spc="-28">
                <a:solidFill>
                  <a:srgbClr val="000000"/>
                </a:solidFill>
                <a:latin typeface="Muli"/>
                <a:ea typeface="Muli"/>
                <a:cs typeface="Muli"/>
                <a:sym typeface="Muli"/>
              </a:rPr>
              <a:t>Kafka hoạt đông theo kiến trúc Publish-Subscribe (Pub-Sub) giúp trao đổi và transfer data được hiệu quả và tin cậy </a:t>
            </a:r>
          </a:p>
        </p:txBody>
      </p:sp>
      <p:sp>
        <p:nvSpPr>
          <p:cNvPr name="TextBox 9" id="9"/>
          <p:cNvSpPr txBox="true"/>
          <p:nvPr/>
        </p:nvSpPr>
        <p:spPr>
          <a:xfrm rot="0">
            <a:off x="9144257" y="3832729"/>
            <a:ext cx="8360501" cy="897889"/>
          </a:xfrm>
          <a:prstGeom prst="rect">
            <a:avLst/>
          </a:prstGeom>
        </p:spPr>
        <p:txBody>
          <a:bodyPr anchor="t" rtlCol="false" tIns="0" lIns="0" bIns="0" rIns="0">
            <a:spAutoFit/>
          </a:bodyPr>
          <a:lstStyle/>
          <a:p>
            <a:pPr algn="l">
              <a:lnSpc>
                <a:spcPts val="3640"/>
              </a:lnSpc>
              <a:spcBef>
                <a:spcPct val="0"/>
              </a:spcBef>
            </a:pPr>
            <a:r>
              <a:rPr lang="en-US" sz="2800" spc="-28">
                <a:solidFill>
                  <a:srgbClr val="000000"/>
                </a:solidFill>
                <a:latin typeface="Muli"/>
                <a:ea typeface="Muli"/>
                <a:cs typeface="Muli"/>
                <a:sym typeface="Muli"/>
              </a:rPr>
              <a:t>Gửi dữ liệu từ Producer đến Broker: Producer gửi dữ liệu đến các topic trong broker theo partition</a:t>
            </a:r>
          </a:p>
        </p:txBody>
      </p:sp>
      <p:sp>
        <p:nvSpPr>
          <p:cNvPr name="AutoShape 10" id="10"/>
          <p:cNvSpPr/>
          <p:nvPr/>
        </p:nvSpPr>
        <p:spPr>
          <a:xfrm flipV="true">
            <a:off x="9144386" y="3623578"/>
            <a:ext cx="8457723" cy="57150"/>
          </a:xfrm>
          <a:prstGeom prst="line">
            <a:avLst/>
          </a:prstGeom>
          <a:ln cap="flat" w="38100">
            <a:solidFill>
              <a:srgbClr val="A6B1BC"/>
            </a:solidFill>
            <a:prstDash val="solid"/>
            <a:headEnd type="none" len="sm" w="sm"/>
            <a:tailEnd type="none" len="sm" w="sm"/>
          </a:ln>
        </p:spPr>
      </p:sp>
      <p:sp>
        <p:nvSpPr>
          <p:cNvPr name="TextBox 11" id="11"/>
          <p:cNvSpPr txBox="true"/>
          <p:nvPr/>
        </p:nvSpPr>
        <p:spPr>
          <a:xfrm rot="0">
            <a:off x="9144515" y="5055452"/>
            <a:ext cx="8360501" cy="897889"/>
          </a:xfrm>
          <a:prstGeom prst="rect">
            <a:avLst/>
          </a:prstGeom>
        </p:spPr>
        <p:txBody>
          <a:bodyPr anchor="t" rtlCol="false" tIns="0" lIns="0" bIns="0" rIns="0">
            <a:spAutoFit/>
          </a:bodyPr>
          <a:lstStyle/>
          <a:p>
            <a:pPr algn="l">
              <a:lnSpc>
                <a:spcPts val="3640"/>
              </a:lnSpc>
              <a:spcBef>
                <a:spcPct val="0"/>
              </a:spcBef>
            </a:pPr>
            <a:r>
              <a:rPr lang="en-US" sz="2800" spc="-28">
                <a:solidFill>
                  <a:srgbClr val="000000"/>
                </a:solidFill>
                <a:latin typeface="Muli"/>
                <a:ea typeface="Muli"/>
                <a:cs typeface="Muli"/>
                <a:sym typeface="Muli"/>
              </a:rPr>
              <a:t>Lưu trữ dữ liệu trên Broker: Mỗi broker có thể chứa nhiều partition của topic </a:t>
            </a:r>
          </a:p>
        </p:txBody>
      </p:sp>
      <p:sp>
        <p:nvSpPr>
          <p:cNvPr name="AutoShape 12" id="12"/>
          <p:cNvSpPr/>
          <p:nvPr/>
        </p:nvSpPr>
        <p:spPr>
          <a:xfrm flipV="true">
            <a:off x="9144515" y="4823327"/>
            <a:ext cx="8457723" cy="57150"/>
          </a:xfrm>
          <a:prstGeom prst="line">
            <a:avLst/>
          </a:prstGeom>
          <a:ln cap="flat" w="38100">
            <a:solidFill>
              <a:srgbClr val="A6B1BC"/>
            </a:solidFill>
            <a:prstDash val="solid"/>
            <a:headEnd type="none" len="sm" w="sm"/>
            <a:tailEnd type="none" len="sm" w="sm"/>
          </a:ln>
        </p:spPr>
      </p:sp>
      <p:sp>
        <p:nvSpPr>
          <p:cNvPr name="TextBox 13" id="13"/>
          <p:cNvSpPr txBox="true"/>
          <p:nvPr/>
        </p:nvSpPr>
        <p:spPr>
          <a:xfrm rot="0">
            <a:off x="9144901" y="6331165"/>
            <a:ext cx="8360501" cy="2269489"/>
          </a:xfrm>
          <a:prstGeom prst="rect">
            <a:avLst/>
          </a:prstGeom>
        </p:spPr>
        <p:txBody>
          <a:bodyPr anchor="t" rtlCol="false" tIns="0" lIns="0" bIns="0" rIns="0">
            <a:spAutoFit/>
          </a:bodyPr>
          <a:lstStyle/>
          <a:p>
            <a:pPr algn="l">
              <a:lnSpc>
                <a:spcPts val="3640"/>
              </a:lnSpc>
              <a:spcBef>
                <a:spcPct val="0"/>
              </a:spcBef>
            </a:pPr>
            <a:r>
              <a:rPr lang="en-US" sz="2800" spc="-28">
                <a:solidFill>
                  <a:srgbClr val="000000"/>
                </a:solidFill>
                <a:latin typeface="Muli"/>
                <a:ea typeface="Muli"/>
                <a:cs typeface="Muli"/>
                <a:sym typeface="Muli"/>
              </a:rPr>
              <a:t>Consumer lấy dữ liệu từ Broker: Consumer group có thể được sử dụng để quản lý phân phối message giữa các consumer và sau khi consume các message trên kafka sẽ được giữ lại một khoảng thời gian nhất định</a:t>
            </a:r>
          </a:p>
        </p:txBody>
      </p:sp>
      <p:sp>
        <p:nvSpPr>
          <p:cNvPr name="AutoShape 14" id="14"/>
          <p:cNvSpPr/>
          <p:nvPr/>
        </p:nvSpPr>
        <p:spPr>
          <a:xfrm flipV="true">
            <a:off x="9144644" y="6124790"/>
            <a:ext cx="8457723" cy="57150"/>
          </a:xfrm>
          <a:prstGeom prst="line">
            <a:avLst/>
          </a:prstGeom>
          <a:ln cap="flat" w="38100">
            <a:solidFill>
              <a:srgbClr val="A6B1BC"/>
            </a:solidFill>
            <a:prstDash val="solid"/>
            <a:headEnd type="none" len="sm" w="sm"/>
            <a:tailEnd type="none" len="sm" w="sm"/>
          </a:ln>
        </p:spPr>
      </p:sp>
      <p:sp>
        <p:nvSpPr>
          <p:cNvPr name="TextBox 15" id="15"/>
          <p:cNvSpPr txBox="true"/>
          <p:nvPr/>
        </p:nvSpPr>
        <p:spPr>
          <a:xfrm rot="0">
            <a:off x="9144901" y="9239250"/>
            <a:ext cx="8360501" cy="897889"/>
          </a:xfrm>
          <a:prstGeom prst="rect">
            <a:avLst/>
          </a:prstGeom>
        </p:spPr>
        <p:txBody>
          <a:bodyPr anchor="t" rtlCol="false" tIns="0" lIns="0" bIns="0" rIns="0">
            <a:spAutoFit/>
          </a:bodyPr>
          <a:lstStyle/>
          <a:p>
            <a:pPr algn="l">
              <a:lnSpc>
                <a:spcPts val="3640"/>
              </a:lnSpc>
              <a:spcBef>
                <a:spcPct val="0"/>
              </a:spcBef>
            </a:pPr>
            <a:r>
              <a:rPr lang="en-US" sz="2800" spc="-28">
                <a:solidFill>
                  <a:srgbClr val="000000"/>
                </a:solidFill>
                <a:latin typeface="Muli"/>
                <a:ea typeface="Muli"/>
                <a:cs typeface="Muli"/>
                <a:sym typeface="Muli"/>
              </a:rPr>
              <a:t>Quản lý lỗi và khôi phục: kafka hỗ trợ khôi phục lỗi thông qua cơ chế replication </a:t>
            </a:r>
          </a:p>
        </p:txBody>
      </p:sp>
      <p:sp>
        <p:nvSpPr>
          <p:cNvPr name="AutoShape 16" id="16"/>
          <p:cNvSpPr/>
          <p:nvPr/>
        </p:nvSpPr>
        <p:spPr>
          <a:xfrm flipV="true">
            <a:off x="9144129" y="8900902"/>
            <a:ext cx="8457723" cy="57150"/>
          </a:xfrm>
          <a:prstGeom prst="line">
            <a:avLst/>
          </a:prstGeom>
          <a:ln cap="flat" w="38100">
            <a:solidFill>
              <a:srgbClr val="A6B1BC"/>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53751" y="1359442"/>
            <a:ext cx="11791186" cy="1393444"/>
          </a:xfrm>
          <a:prstGeom prst="rect">
            <a:avLst/>
          </a:prstGeom>
        </p:spPr>
        <p:txBody>
          <a:bodyPr anchor="t" rtlCol="false" tIns="0" lIns="0" bIns="0" rIns="0">
            <a:spAutoFit/>
          </a:bodyPr>
          <a:lstStyle/>
          <a:p>
            <a:pPr algn="l">
              <a:lnSpc>
                <a:spcPts val="5564"/>
              </a:lnSpc>
              <a:spcBef>
                <a:spcPct val="0"/>
              </a:spcBef>
            </a:pPr>
            <a:r>
              <a:rPr lang="en-US" b="true" sz="4280" spc="-42">
                <a:solidFill>
                  <a:srgbClr val="000000"/>
                </a:solidFill>
                <a:latin typeface="Muli Bold"/>
                <a:ea typeface="Muli Bold"/>
                <a:cs typeface="Muli Bold"/>
                <a:sym typeface="Muli Bold"/>
              </a:rPr>
              <a:t>Cách thức hoạt động theo mô hình Client - Server trong Kafka</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2282856" y="2933164"/>
            <a:ext cx="13722288" cy="5746208"/>
          </a:xfrm>
          <a:custGeom>
            <a:avLst/>
            <a:gdLst/>
            <a:ahLst/>
            <a:cxnLst/>
            <a:rect r="r" b="b" t="t" l="l"/>
            <a:pathLst>
              <a:path h="5746208" w="13722288">
                <a:moveTo>
                  <a:pt x="0" y="0"/>
                </a:moveTo>
                <a:lnTo>
                  <a:pt x="13722288" y="0"/>
                </a:lnTo>
                <a:lnTo>
                  <a:pt x="13722288" y="5746208"/>
                </a:lnTo>
                <a:lnTo>
                  <a:pt x="0" y="5746208"/>
                </a:lnTo>
                <a:lnTo>
                  <a:pt x="0" y="0"/>
                </a:lnTo>
                <a:close/>
              </a:path>
            </a:pathLst>
          </a:custGeom>
          <a:blipFill>
            <a:blip r:embed="rId3"/>
            <a:stretch>
              <a:fillRect l="0" t="0" r="0"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29726" y="1388802"/>
            <a:ext cx="11892039" cy="821309"/>
          </a:xfrm>
          <a:prstGeom prst="rect">
            <a:avLst/>
          </a:prstGeom>
        </p:spPr>
        <p:txBody>
          <a:bodyPr anchor="t" rtlCol="false" tIns="0" lIns="0" bIns="0" rIns="0">
            <a:spAutoFit/>
          </a:bodyPr>
          <a:lstStyle/>
          <a:p>
            <a:pPr algn="l">
              <a:lnSpc>
                <a:spcPts val="6603"/>
              </a:lnSpc>
              <a:spcBef>
                <a:spcPct val="0"/>
              </a:spcBef>
            </a:pPr>
            <a:r>
              <a:rPr lang="en-US" b="true" sz="5079" spc="-50">
                <a:solidFill>
                  <a:srgbClr val="000000"/>
                </a:solidFill>
                <a:latin typeface="Muli Bold"/>
                <a:ea typeface="Muli Bold"/>
                <a:cs typeface="Muli Bold"/>
                <a:sym typeface="Muli Bold"/>
              </a:rPr>
              <a:t>Cách thức hoạt động của Zookeeper</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Freeform 8" id="8"/>
          <p:cNvSpPr/>
          <p:nvPr/>
        </p:nvSpPr>
        <p:spPr>
          <a:xfrm flipH="false" flipV="false" rot="0">
            <a:off x="3371810" y="3870593"/>
            <a:ext cx="11301259" cy="4280352"/>
          </a:xfrm>
          <a:custGeom>
            <a:avLst/>
            <a:gdLst/>
            <a:ahLst/>
            <a:cxnLst/>
            <a:rect r="r" b="b" t="t" l="l"/>
            <a:pathLst>
              <a:path h="4280352" w="11301259">
                <a:moveTo>
                  <a:pt x="0" y="0"/>
                </a:moveTo>
                <a:lnTo>
                  <a:pt x="11301259" y="0"/>
                </a:lnTo>
                <a:lnTo>
                  <a:pt x="11301259" y="4280352"/>
                </a:lnTo>
                <a:lnTo>
                  <a:pt x="0" y="4280352"/>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64954" y="1430689"/>
            <a:ext cx="10984038" cy="688339"/>
          </a:xfrm>
          <a:prstGeom prst="rect">
            <a:avLst/>
          </a:prstGeom>
        </p:spPr>
        <p:txBody>
          <a:bodyPr anchor="t" rtlCol="false" tIns="0" lIns="0" bIns="0" rIns="0">
            <a:spAutoFit/>
          </a:bodyPr>
          <a:lstStyle/>
          <a:p>
            <a:pPr algn="l">
              <a:lnSpc>
                <a:spcPts val="5590"/>
              </a:lnSpc>
              <a:spcBef>
                <a:spcPct val="0"/>
              </a:spcBef>
            </a:pPr>
            <a:r>
              <a:rPr lang="en-US" b="true" sz="4300" spc="-43">
                <a:solidFill>
                  <a:srgbClr val="000000"/>
                </a:solidFill>
                <a:latin typeface="Muli Bold"/>
                <a:ea typeface="Muli Bold"/>
                <a:cs typeface="Muli Bold"/>
                <a:sym typeface="Muli Bold"/>
              </a:rPr>
              <a:t>Cách thức hoạt động của cơ chế Replicate</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Freeform 8" id="8"/>
          <p:cNvSpPr/>
          <p:nvPr/>
        </p:nvSpPr>
        <p:spPr>
          <a:xfrm flipH="false" flipV="false" rot="0">
            <a:off x="3493371" y="2856254"/>
            <a:ext cx="11301259" cy="3613931"/>
          </a:xfrm>
          <a:custGeom>
            <a:avLst/>
            <a:gdLst/>
            <a:ahLst/>
            <a:cxnLst/>
            <a:rect r="r" b="b" t="t" l="l"/>
            <a:pathLst>
              <a:path h="3613931" w="11301259">
                <a:moveTo>
                  <a:pt x="0" y="0"/>
                </a:moveTo>
                <a:lnTo>
                  <a:pt x="11301258" y="0"/>
                </a:lnTo>
                <a:lnTo>
                  <a:pt x="11301258" y="3613932"/>
                </a:lnTo>
                <a:lnTo>
                  <a:pt x="0" y="3613932"/>
                </a:lnTo>
                <a:lnTo>
                  <a:pt x="0" y="0"/>
                </a:lnTo>
                <a:close/>
              </a:path>
            </a:pathLst>
          </a:custGeom>
          <a:blipFill>
            <a:blip r:embed="rId4"/>
            <a:stretch>
              <a:fillRect l="-3665" t="0" r="-3665" b="-4887"/>
            </a:stretch>
          </a:blipFill>
        </p:spPr>
      </p:sp>
      <p:sp>
        <p:nvSpPr>
          <p:cNvPr name="Freeform 9" id="9"/>
          <p:cNvSpPr/>
          <p:nvPr/>
        </p:nvSpPr>
        <p:spPr>
          <a:xfrm flipH="false" flipV="false" rot="0">
            <a:off x="3493371" y="6652497"/>
            <a:ext cx="11301259" cy="3634503"/>
          </a:xfrm>
          <a:custGeom>
            <a:avLst/>
            <a:gdLst/>
            <a:ahLst/>
            <a:cxnLst/>
            <a:rect r="r" b="b" t="t" l="l"/>
            <a:pathLst>
              <a:path h="3634503" w="11301259">
                <a:moveTo>
                  <a:pt x="0" y="0"/>
                </a:moveTo>
                <a:lnTo>
                  <a:pt x="11301258" y="0"/>
                </a:lnTo>
                <a:lnTo>
                  <a:pt x="11301258" y="3634503"/>
                </a:lnTo>
                <a:lnTo>
                  <a:pt x="0" y="3634503"/>
                </a:lnTo>
                <a:lnTo>
                  <a:pt x="0" y="0"/>
                </a:lnTo>
                <a:close/>
              </a:path>
            </a:pathLst>
          </a:custGeom>
          <a:blipFill>
            <a:blip r:embed="rId5"/>
            <a:stretch>
              <a:fillRect l="-1456" t="0" r="-1456"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18433" y="1253229"/>
            <a:ext cx="11360211" cy="1797050"/>
          </a:xfrm>
          <a:prstGeom prst="rect">
            <a:avLst/>
          </a:prstGeom>
        </p:spPr>
        <p:txBody>
          <a:bodyPr anchor="t" rtlCol="false" tIns="0" lIns="0" bIns="0" rIns="0">
            <a:spAutoFit/>
          </a:bodyPr>
          <a:lstStyle/>
          <a:p>
            <a:pPr algn="l">
              <a:lnSpc>
                <a:spcPts val="7150"/>
              </a:lnSpc>
              <a:spcBef>
                <a:spcPct val="0"/>
              </a:spcBef>
            </a:pPr>
            <a:r>
              <a:rPr lang="en-US" b="true" sz="5500" spc="-55">
                <a:solidFill>
                  <a:srgbClr val="000000"/>
                </a:solidFill>
                <a:latin typeface="Muli Bold"/>
                <a:ea typeface="Muli Bold"/>
                <a:cs typeface="Muli Bold"/>
                <a:sym typeface="Muli Bold"/>
              </a:rPr>
              <a:t>Cách thức hoạt động của ISR (In-Sync ReplicasReplicas) </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3493371" y="3377678"/>
            <a:ext cx="11301259" cy="3789960"/>
          </a:xfrm>
          <a:custGeom>
            <a:avLst/>
            <a:gdLst/>
            <a:ahLst/>
            <a:cxnLst/>
            <a:rect r="r" b="b" t="t" l="l"/>
            <a:pathLst>
              <a:path h="3789960" w="11301259">
                <a:moveTo>
                  <a:pt x="0" y="0"/>
                </a:moveTo>
                <a:lnTo>
                  <a:pt x="11301258" y="0"/>
                </a:lnTo>
                <a:lnTo>
                  <a:pt x="11301258" y="3789960"/>
                </a:lnTo>
                <a:lnTo>
                  <a:pt x="0" y="3789960"/>
                </a:lnTo>
                <a:lnTo>
                  <a:pt x="0" y="0"/>
                </a:lnTo>
                <a:close/>
              </a:path>
            </a:pathLst>
          </a:custGeom>
          <a:blipFill>
            <a:blip r:embed="rId3"/>
            <a:stretch>
              <a:fillRect l="-3657" t="0" r="-3657" b="0"/>
            </a:stretch>
          </a:blipFill>
        </p:spPr>
      </p:sp>
      <p:sp>
        <p:nvSpPr>
          <p:cNvPr name="TextBox 8" id="8"/>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273437"/>
            <a:ext cx="7546593" cy="685800"/>
          </a:xfrm>
          <a:prstGeom prst="rect">
            <a:avLst/>
          </a:prstGeom>
        </p:spPr>
        <p:txBody>
          <a:bodyPr anchor="t" rtlCol="false" tIns="0" lIns="0" bIns="0" rIns="0">
            <a:spAutoFit/>
          </a:bodyPr>
          <a:lstStyle/>
          <a:p>
            <a:pPr algn="l" marL="0" indent="0" lvl="0">
              <a:lnSpc>
                <a:spcPts val="5459"/>
              </a:lnSpc>
              <a:spcBef>
                <a:spcPct val="0"/>
              </a:spcBef>
            </a:pPr>
            <a:r>
              <a:rPr lang="en-US" b="true" sz="4549" spc="-168">
                <a:solidFill>
                  <a:srgbClr val="F4F4F4"/>
                </a:solidFill>
                <a:latin typeface="Muli Bold"/>
                <a:ea typeface="Muli Bold"/>
                <a:cs typeface="Muli Bold"/>
                <a:sym typeface="Muli Bold"/>
              </a:rPr>
              <a:t>Kafka Distributed System</a:t>
            </a:r>
          </a:p>
        </p:txBody>
      </p:sp>
      <p:sp>
        <p:nvSpPr>
          <p:cNvPr name="TextBox 7" id="7"/>
          <p:cNvSpPr txBox="true"/>
          <p:nvPr/>
        </p:nvSpPr>
        <p:spPr>
          <a:xfrm rot="0">
            <a:off x="11034711" y="2059328"/>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hlinkClick r:id="rId2" action="ppaction://hlinksldjump"/>
              </a:rPr>
              <a:t>Giới thiệu</a:t>
            </a:r>
          </a:p>
        </p:txBody>
      </p:sp>
      <p:sp>
        <p:nvSpPr>
          <p:cNvPr name="TextBox 8" id="8"/>
          <p:cNvSpPr txBox="true"/>
          <p:nvPr/>
        </p:nvSpPr>
        <p:spPr>
          <a:xfrm rot="0">
            <a:off x="11034711" y="3786543"/>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hlinkClick r:id="rId3" action="ppaction://hlinksldjump"/>
              </a:rPr>
              <a:t>Giá trị</a:t>
            </a:r>
            <a:r>
              <a:rPr lang="en-US" sz="2799" u="sng">
                <a:solidFill>
                  <a:srgbClr val="F4F4F4"/>
                </a:solidFill>
                <a:latin typeface="Muli"/>
                <a:ea typeface="Muli"/>
                <a:cs typeface="Muli"/>
                <a:sym typeface="Muli"/>
              </a:rPr>
              <a:t> cốt lõi</a:t>
            </a:r>
          </a:p>
        </p:txBody>
      </p:sp>
      <p:sp>
        <p:nvSpPr>
          <p:cNvPr name="TextBox 9" id="9"/>
          <p:cNvSpPr txBox="true"/>
          <p:nvPr/>
        </p:nvSpPr>
        <p:spPr>
          <a:xfrm rot="0">
            <a:off x="11034711" y="4496474"/>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rPr>
              <a:t>Các cấu phần trong Kafka</a:t>
            </a:r>
          </a:p>
        </p:txBody>
      </p:sp>
      <p:sp>
        <p:nvSpPr>
          <p:cNvPr name="TextBox 10" id="10"/>
          <p:cNvSpPr txBox="true"/>
          <p:nvPr/>
        </p:nvSpPr>
        <p:spPr>
          <a:xfrm rot="0">
            <a:off x="11034711" y="5210704"/>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hlinkClick r:id="rId4" action="ppaction://hlinksldjump"/>
              </a:rPr>
              <a:t>Cách thức hoạt động</a:t>
            </a:r>
          </a:p>
        </p:txBody>
      </p:sp>
      <p:sp>
        <p:nvSpPr>
          <p:cNvPr name="TextBox 11" id="11"/>
          <p:cNvSpPr txBox="true"/>
          <p:nvPr/>
        </p:nvSpPr>
        <p:spPr>
          <a:xfrm rot="0">
            <a:off x="11034711" y="5924935"/>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rPr>
              <a:t>Ứng dụng tại VPS</a:t>
            </a:r>
          </a:p>
        </p:txBody>
      </p:sp>
      <p:sp>
        <p:nvSpPr>
          <p:cNvPr name="TextBox 12" id="12"/>
          <p:cNvSpPr txBox="true"/>
          <p:nvPr/>
        </p:nvSpPr>
        <p:spPr>
          <a:xfrm rot="0">
            <a:off x="11034711" y="6634865"/>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rPr>
              <a:t>Demo Benchmark</a:t>
            </a:r>
          </a:p>
        </p:txBody>
      </p:sp>
      <p:sp>
        <p:nvSpPr>
          <p:cNvPr name="TextBox 13" id="13"/>
          <p:cNvSpPr txBox="true"/>
          <p:nvPr/>
        </p:nvSpPr>
        <p:spPr>
          <a:xfrm rot="0">
            <a:off x="11034711" y="2616858"/>
            <a:ext cx="6224589"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hlinkClick r:id="rId5" action="ppaction://hlinksldjump"/>
              </a:rPr>
              <a:t>Thách thức đã có và “thuốc chữa”</a:t>
            </a:r>
          </a:p>
        </p:txBody>
      </p:sp>
      <p:sp>
        <p:nvSpPr>
          <p:cNvPr name="TextBox 14" id="14"/>
          <p:cNvSpPr txBox="true"/>
          <p:nvPr/>
        </p:nvSpPr>
        <p:spPr>
          <a:xfrm rot="0">
            <a:off x="11034711" y="3201701"/>
            <a:ext cx="6109328" cy="481330"/>
          </a:xfrm>
          <a:prstGeom prst="rect">
            <a:avLst/>
          </a:prstGeom>
        </p:spPr>
        <p:txBody>
          <a:bodyPr anchor="t" rtlCol="false" tIns="0" lIns="0" bIns="0" rIns="0">
            <a:spAutoFit/>
          </a:bodyPr>
          <a:lstStyle/>
          <a:p>
            <a:pPr algn="l" marL="604519" indent="-302260" lvl="1">
              <a:lnSpc>
                <a:spcPts val="3919"/>
              </a:lnSpc>
              <a:buFont typeface="Arial"/>
              <a:buChar char="•"/>
            </a:pPr>
            <a:r>
              <a:rPr lang="en-US" sz="2799" u="sng">
                <a:solidFill>
                  <a:srgbClr val="F4F4F4"/>
                </a:solidFill>
                <a:latin typeface="Muli"/>
                <a:ea typeface="Muli"/>
                <a:cs typeface="Muli"/>
                <a:sym typeface="Muli"/>
                <a:hlinkClick r:id="rId6" action="ppaction://hlinksldjump"/>
              </a:rPr>
              <a:t>Used-case của Kafka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03238" y="1411639"/>
            <a:ext cx="10417558" cy="895674"/>
          </a:xfrm>
          <a:prstGeom prst="rect">
            <a:avLst/>
          </a:prstGeom>
        </p:spPr>
        <p:txBody>
          <a:bodyPr anchor="t" rtlCol="false" tIns="0" lIns="0" bIns="0" rIns="0">
            <a:spAutoFit/>
          </a:bodyPr>
          <a:lstStyle/>
          <a:p>
            <a:pPr algn="l">
              <a:lnSpc>
                <a:spcPts val="7152"/>
              </a:lnSpc>
              <a:spcBef>
                <a:spcPct val="0"/>
              </a:spcBef>
            </a:pPr>
            <a:r>
              <a:rPr lang="en-US" b="true" sz="5502" spc="-55">
                <a:solidFill>
                  <a:srgbClr val="000000"/>
                </a:solidFill>
                <a:latin typeface="Muli Bold"/>
                <a:ea typeface="Muli Bold"/>
                <a:cs typeface="Muli Bold"/>
                <a:sym typeface="Muli Bold"/>
              </a:rPr>
              <a:t>Cách thức hoạt động của acks</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Freeform 8" id="8"/>
          <p:cNvSpPr/>
          <p:nvPr/>
        </p:nvSpPr>
        <p:spPr>
          <a:xfrm flipH="false" flipV="false" rot="0">
            <a:off x="3493371" y="2279719"/>
            <a:ext cx="11301259" cy="1059493"/>
          </a:xfrm>
          <a:custGeom>
            <a:avLst/>
            <a:gdLst/>
            <a:ahLst/>
            <a:cxnLst/>
            <a:rect r="r" b="b" t="t" l="l"/>
            <a:pathLst>
              <a:path h="1059493" w="11301259">
                <a:moveTo>
                  <a:pt x="0" y="0"/>
                </a:moveTo>
                <a:lnTo>
                  <a:pt x="11301258" y="0"/>
                </a:lnTo>
                <a:lnTo>
                  <a:pt x="11301258" y="1059493"/>
                </a:lnTo>
                <a:lnTo>
                  <a:pt x="0" y="1059493"/>
                </a:lnTo>
                <a:lnTo>
                  <a:pt x="0" y="0"/>
                </a:lnTo>
                <a:close/>
              </a:path>
            </a:pathLst>
          </a:custGeom>
          <a:blipFill>
            <a:blip r:embed="rId4"/>
            <a:stretch>
              <a:fillRect l="0" t="0" r="0" b="0"/>
            </a:stretch>
          </a:blipFill>
        </p:spPr>
      </p:sp>
      <p:sp>
        <p:nvSpPr>
          <p:cNvPr name="Freeform 9" id="9"/>
          <p:cNvSpPr/>
          <p:nvPr/>
        </p:nvSpPr>
        <p:spPr>
          <a:xfrm flipH="false" flipV="false" rot="0">
            <a:off x="3493371" y="3672587"/>
            <a:ext cx="11301259" cy="988860"/>
          </a:xfrm>
          <a:custGeom>
            <a:avLst/>
            <a:gdLst/>
            <a:ahLst/>
            <a:cxnLst/>
            <a:rect r="r" b="b" t="t" l="l"/>
            <a:pathLst>
              <a:path h="988860" w="11301259">
                <a:moveTo>
                  <a:pt x="0" y="0"/>
                </a:moveTo>
                <a:lnTo>
                  <a:pt x="11301258" y="0"/>
                </a:lnTo>
                <a:lnTo>
                  <a:pt x="11301258" y="988860"/>
                </a:lnTo>
                <a:lnTo>
                  <a:pt x="0" y="988860"/>
                </a:lnTo>
                <a:lnTo>
                  <a:pt x="0" y="0"/>
                </a:lnTo>
                <a:close/>
              </a:path>
            </a:pathLst>
          </a:custGeom>
          <a:blipFill>
            <a:blip r:embed="rId5"/>
            <a:stretch>
              <a:fillRect l="0" t="0" r="0" b="0"/>
            </a:stretch>
          </a:blipFill>
        </p:spPr>
      </p:sp>
      <p:sp>
        <p:nvSpPr>
          <p:cNvPr name="Freeform 10" id="10"/>
          <p:cNvSpPr/>
          <p:nvPr/>
        </p:nvSpPr>
        <p:spPr>
          <a:xfrm flipH="false" flipV="false" rot="0">
            <a:off x="3493371" y="4861472"/>
            <a:ext cx="11301259" cy="5288772"/>
          </a:xfrm>
          <a:custGeom>
            <a:avLst/>
            <a:gdLst/>
            <a:ahLst/>
            <a:cxnLst/>
            <a:rect r="r" b="b" t="t" l="l"/>
            <a:pathLst>
              <a:path h="5288772" w="11301259">
                <a:moveTo>
                  <a:pt x="0" y="0"/>
                </a:moveTo>
                <a:lnTo>
                  <a:pt x="11301258" y="0"/>
                </a:lnTo>
                <a:lnTo>
                  <a:pt x="11301258" y="5288772"/>
                </a:lnTo>
                <a:lnTo>
                  <a:pt x="0" y="5288772"/>
                </a:lnTo>
                <a:lnTo>
                  <a:pt x="0" y="0"/>
                </a:lnTo>
                <a:close/>
              </a:path>
            </a:pathLst>
          </a:custGeom>
          <a:blipFill>
            <a:blip r:embed="rId6"/>
            <a:stretch>
              <a:fillRect l="-607" t="-6366" r="-607" b="-2585"/>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709603" y="1402114"/>
            <a:ext cx="11269040" cy="1971675"/>
          </a:xfrm>
          <a:prstGeom prst="rect">
            <a:avLst/>
          </a:prstGeom>
        </p:spPr>
        <p:txBody>
          <a:bodyPr anchor="t" rtlCol="false" tIns="0" lIns="0" bIns="0" rIns="0">
            <a:spAutoFit/>
          </a:bodyPr>
          <a:lstStyle/>
          <a:p>
            <a:pPr algn="l">
              <a:lnSpc>
                <a:spcPts val="7800"/>
              </a:lnSpc>
              <a:spcBef>
                <a:spcPct val="0"/>
              </a:spcBef>
            </a:pPr>
            <a:r>
              <a:rPr lang="en-US" b="true" sz="6000" spc="-60">
                <a:solidFill>
                  <a:srgbClr val="000000"/>
                </a:solidFill>
                <a:latin typeface="Muli Bold"/>
                <a:ea typeface="Muli Bold"/>
                <a:cs typeface="Muli Bold"/>
                <a:sym typeface="Muli Bold"/>
              </a:rPr>
              <a:t>Cách thức hoạt động của Consumer</a:t>
            </a:r>
          </a:p>
        </p:txBody>
      </p:sp>
      <p:grpSp>
        <p:nvGrpSpPr>
          <p:cNvPr name="Group 3" id="3"/>
          <p:cNvGrpSpPr/>
          <p:nvPr/>
        </p:nvGrpSpPr>
        <p:grpSpPr>
          <a:xfrm rot="-10800000">
            <a:off x="10542559" y="-4150923"/>
            <a:ext cx="9822161" cy="6226137"/>
            <a:chOff x="0" y="0"/>
            <a:chExt cx="8474859" cy="5372100"/>
          </a:xfrm>
        </p:grpSpPr>
        <p:sp>
          <p:nvSpPr>
            <p:cNvPr name="Freeform 4" id="4"/>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5" id="5"/>
          <p:cNvGrpSpPr/>
          <p:nvPr/>
        </p:nvGrpSpPr>
        <p:grpSpPr>
          <a:xfrm rot="0">
            <a:off x="9959443" y="-865713"/>
            <a:ext cx="2695438" cy="2334501"/>
            <a:chOff x="0" y="0"/>
            <a:chExt cx="6202680" cy="5372100"/>
          </a:xfrm>
        </p:grpSpPr>
        <p:sp>
          <p:nvSpPr>
            <p:cNvPr name="Freeform 6" id="6"/>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7" id="7"/>
          <p:cNvSpPr/>
          <p:nvPr/>
        </p:nvSpPr>
        <p:spPr>
          <a:xfrm flipH="false" flipV="false" rot="0">
            <a:off x="2839982" y="3362303"/>
            <a:ext cx="11301259" cy="3562394"/>
          </a:xfrm>
          <a:custGeom>
            <a:avLst/>
            <a:gdLst/>
            <a:ahLst/>
            <a:cxnLst/>
            <a:rect r="r" b="b" t="t" l="l"/>
            <a:pathLst>
              <a:path h="3562394" w="11301259">
                <a:moveTo>
                  <a:pt x="0" y="0"/>
                </a:moveTo>
                <a:lnTo>
                  <a:pt x="11301259" y="0"/>
                </a:lnTo>
                <a:lnTo>
                  <a:pt x="11301259" y="3562394"/>
                </a:lnTo>
                <a:lnTo>
                  <a:pt x="0" y="3562394"/>
                </a:lnTo>
                <a:lnTo>
                  <a:pt x="0" y="0"/>
                </a:lnTo>
                <a:close/>
              </a:path>
            </a:pathLst>
          </a:custGeom>
          <a:blipFill>
            <a:blip r:embed="rId3"/>
            <a:stretch>
              <a:fillRect l="-11431" t="0" r="-11431" b="-853"/>
            </a:stretch>
          </a:blipFill>
        </p:spPr>
      </p:sp>
      <p:sp>
        <p:nvSpPr>
          <p:cNvPr name="Freeform 8" id="8"/>
          <p:cNvSpPr/>
          <p:nvPr/>
        </p:nvSpPr>
        <p:spPr>
          <a:xfrm flipH="false" flipV="false" rot="0">
            <a:off x="2839982" y="6734628"/>
            <a:ext cx="11301259" cy="2782935"/>
          </a:xfrm>
          <a:custGeom>
            <a:avLst/>
            <a:gdLst/>
            <a:ahLst/>
            <a:cxnLst/>
            <a:rect r="r" b="b" t="t" l="l"/>
            <a:pathLst>
              <a:path h="2782935" w="11301259">
                <a:moveTo>
                  <a:pt x="0" y="0"/>
                </a:moveTo>
                <a:lnTo>
                  <a:pt x="11301259" y="0"/>
                </a:lnTo>
                <a:lnTo>
                  <a:pt x="11301259" y="2782935"/>
                </a:lnTo>
                <a:lnTo>
                  <a:pt x="0" y="2782935"/>
                </a:lnTo>
                <a:lnTo>
                  <a:pt x="0" y="0"/>
                </a:lnTo>
                <a:close/>
              </a:path>
            </a:pathLst>
          </a:custGeom>
          <a:blipFill>
            <a:blip r:embed="rId4"/>
            <a:stretch>
              <a:fillRect l="0" t="0" r="0" b="0"/>
            </a:stretch>
          </a:blipFill>
        </p:spPr>
      </p:sp>
      <p:sp>
        <p:nvSpPr>
          <p:cNvPr name="TextBox 9" id="9"/>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5" action="ppaction://hlinksldjump"/>
              </a:rPr>
              <a:t>Quay lại Trang Chương trình</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2" action="ppaction://hlinksldjump"/>
              </a:rPr>
              <a:t>Quay lại Trang Chương trình</a:t>
            </a:r>
          </a:p>
        </p:txBody>
      </p:sp>
      <p:grpSp>
        <p:nvGrpSpPr>
          <p:cNvPr name="Group 7" id="7"/>
          <p:cNvGrpSpPr/>
          <p:nvPr/>
        </p:nvGrpSpPr>
        <p:grpSpPr>
          <a:xfrm rot="-10800000">
            <a:off x="6647119" y="7356773"/>
            <a:ext cx="3801687" cy="329227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9" id="9"/>
          <p:cNvGrpSpPr/>
          <p:nvPr/>
        </p:nvGrpSpPr>
        <p:grpSpPr>
          <a:xfrm rot="-10800000">
            <a:off x="17627258" y="8512941"/>
            <a:ext cx="2187474" cy="189436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a:grpSpLocks noChangeAspect="true"/>
          </p:cNvGrpSpPr>
          <p:nvPr/>
        </p:nvGrpSpPr>
        <p:grpSpPr>
          <a:xfrm rot="0">
            <a:off x="13134389" y="2441585"/>
            <a:ext cx="6102631" cy="5284604"/>
            <a:chOff x="0" y="0"/>
            <a:chExt cx="4282440" cy="3708400"/>
          </a:xfrm>
        </p:grpSpPr>
        <p:sp>
          <p:nvSpPr>
            <p:cNvPr name="Freeform 12" id="1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0" r="-29893" b="0"/>
              </a:stretch>
            </a:blipFill>
          </p:spPr>
        </p:sp>
      </p:grpSp>
      <p:sp>
        <p:nvSpPr>
          <p:cNvPr name="TextBox 13" id="13"/>
          <p:cNvSpPr txBox="true"/>
          <p:nvPr/>
        </p:nvSpPr>
        <p:spPr>
          <a:xfrm rot="0">
            <a:off x="4433947" y="4510087"/>
            <a:ext cx="9420106" cy="1276350"/>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FFFFF"/>
                </a:solidFill>
                <a:latin typeface="Saira"/>
                <a:ea typeface="Saira"/>
                <a:cs typeface="Saira"/>
                <a:sym typeface="Saira"/>
              </a:rPr>
              <a:t>Ứng dụng tại</a:t>
            </a:r>
            <a:r>
              <a:rPr lang="en-US" sz="8499" spc="-84">
                <a:solidFill>
                  <a:srgbClr val="000000"/>
                </a:solidFill>
                <a:latin typeface="Saira"/>
                <a:ea typeface="Saira"/>
                <a:cs typeface="Saira"/>
                <a:sym typeface="Saira"/>
              </a:rPr>
              <a:t> </a:t>
            </a:r>
            <a:r>
              <a:rPr lang="en-US" b="true" sz="8499" spc="-84">
                <a:solidFill>
                  <a:srgbClr val="FF3131"/>
                </a:solidFill>
                <a:latin typeface="Saira Bold"/>
                <a:ea typeface="Saira Bold"/>
                <a:cs typeface="Saira Bold"/>
                <a:sym typeface="Saira Bold"/>
              </a:rPr>
              <a:t>VPS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0542559" y="-4150923"/>
            <a:ext cx="9822161" cy="6226137"/>
            <a:chOff x="0" y="0"/>
            <a:chExt cx="8474859" cy="5372100"/>
          </a:xfrm>
        </p:grpSpPr>
        <p:sp>
          <p:nvSpPr>
            <p:cNvPr name="Freeform 3" id="3"/>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name="Group 4" id="4"/>
          <p:cNvGrpSpPr/>
          <p:nvPr/>
        </p:nvGrpSpPr>
        <p:grpSpPr>
          <a:xfrm rot="0">
            <a:off x="9959443"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3480469" y="3493928"/>
            <a:ext cx="9174412" cy="5764372"/>
          </a:xfrm>
          <a:custGeom>
            <a:avLst/>
            <a:gdLst/>
            <a:ahLst/>
            <a:cxnLst/>
            <a:rect r="r" b="b" t="t" l="l"/>
            <a:pathLst>
              <a:path h="5764372" w="9174412">
                <a:moveTo>
                  <a:pt x="0" y="0"/>
                </a:moveTo>
                <a:lnTo>
                  <a:pt x="9174412" y="0"/>
                </a:lnTo>
                <a:lnTo>
                  <a:pt x="9174412" y="5764372"/>
                </a:lnTo>
                <a:lnTo>
                  <a:pt x="0" y="5764372"/>
                </a:lnTo>
                <a:lnTo>
                  <a:pt x="0" y="0"/>
                </a:lnTo>
                <a:close/>
              </a:path>
            </a:pathLst>
          </a:custGeom>
          <a:blipFill>
            <a:blip r:embed="rId3"/>
            <a:stretch>
              <a:fillRect l="0" t="-333" r="0" b="-333"/>
            </a:stretch>
          </a:blipFill>
        </p:spPr>
      </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
        <p:nvSpPr>
          <p:cNvPr name="TextBox 8" id="8"/>
          <p:cNvSpPr txBox="true"/>
          <p:nvPr/>
        </p:nvSpPr>
        <p:spPr>
          <a:xfrm rot="0">
            <a:off x="496872" y="1388802"/>
            <a:ext cx="11418778" cy="818747"/>
          </a:xfrm>
          <a:prstGeom prst="rect">
            <a:avLst/>
          </a:prstGeom>
        </p:spPr>
        <p:txBody>
          <a:bodyPr anchor="t" rtlCol="false" tIns="0" lIns="0" bIns="0" rIns="0">
            <a:spAutoFit/>
          </a:bodyPr>
          <a:lstStyle/>
          <a:p>
            <a:pPr algn="l">
              <a:lnSpc>
                <a:spcPts val="6577"/>
              </a:lnSpc>
              <a:spcBef>
                <a:spcPct val="0"/>
              </a:spcBef>
            </a:pPr>
            <a:r>
              <a:rPr lang="en-US" sz="5059" spc="-50">
                <a:solidFill>
                  <a:srgbClr val="000000"/>
                </a:solidFill>
                <a:latin typeface="Muli"/>
                <a:ea typeface="Muli"/>
                <a:cs typeface="Muli"/>
                <a:sym typeface="Muli"/>
              </a:rPr>
              <a:t>Ứng dụng tại dự án Datalake-CDC</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7261442" y="2290310"/>
            <a:ext cx="10414307" cy="6545726"/>
          </a:xfrm>
          <a:custGeom>
            <a:avLst/>
            <a:gdLst/>
            <a:ahLst/>
            <a:cxnLst/>
            <a:rect r="r" b="b" t="t" l="l"/>
            <a:pathLst>
              <a:path h="6545726" w="10414307">
                <a:moveTo>
                  <a:pt x="0" y="0"/>
                </a:moveTo>
                <a:lnTo>
                  <a:pt x="10414307" y="0"/>
                </a:lnTo>
                <a:lnTo>
                  <a:pt x="10414307" y="6545725"/>
                </a:lnTo>
                <a:lnTo>
                  <a:pt x="0" y="6545725"/>
                </a:lnTo>
                <a:lnTo>
                  <a:pt x="0" y="0"/>
                </a:lnTo>
                <a:close/>
              </a:path>
            </a:pathLst>
          </a:custGeom>
          <a:blipFill>
            <a:blip r:embed="rId3"/>
            <a:stretch>
              <a:fillRect l="0" t="0" r="0" b="0"/>
            </a:stretch>
          </a:blipFill>
        </p:spPr>
      </p:sp>
      <p:sp>
        <p:nvSpPr>
          <p:cNvPr name="TextBox 11" id="11"/>
          <p:cNvSpPr txBox="true"/>
          <p:nvPr/>
        </p:nvSpPr>
        <p:spPr>
          <a:xfrm rot="0">
            <a:off x="1028700" y="1028700"/>
            <a:ext cx="7717111" cy="1524000"/>
          </a:xfrm>
          <a:prstGeom prst="rect">
            <a:avLst/>
          </a:prstGeom>
        </p:spPr>
        <p:txBody>
          <a:bodyPr anchor="t" rtlCol="false" tIns="0" lIns="0" bIns="0" rIns="0">
            <a:spAutoFit/>
          </a:bodyPr>
          <a:lstStyle/>
          <a:p>
            <a:pPr algn="l">
              <a:lnSpc>
                <a:spcPts val="6072"/>
              </a:lnSpc>
              <a:spcBef>
                <a:spcPct val="0"/>
              </a:spcBef>
            </a:pPr>
            <a:r>
              <a:rPr lang="en-US" b="true" sz="5060" spc="-50">
                <a:solidFill>
                  <a:srgbClr val="000000"/>
                </a:solidFill>
                <a:latin typeface="Muli Bold"/>
                <a:ea typeface="Muli Bold"/>
                <a:cs typeface="Muli Bold"/>
                <a:sym typeface="Muli Bold"/>
              </a:rPr>
              <a:t>Ứng dụng tại dự án Datalake</a:t>
            </a:r>
          </a:p>
        </p:txBody>
      </p:sp>
      <p:sp>
        <p:nvSpPr>
          <p:cNvPr name="TextBox 12" id="12"/>
          <p:cNvSpPr txBox="true"/>
          <p:nvPr/>
        </p:nvSpPr>
        <p:spPr>
          <a:xfrm rot="0">
            <a:off x="1029067" y="8956719"/>
            <a:ext cx="5231327" cy="271144"/>
          </a:xfrm>
          <a:prstGeom prst="rect">
            <a:avLst/>
          </a:prstGeom>
        </p:spPr>
        <p:txBody>
          <a:bodyPr anchor="t" rtlCol="false" tIns="0" lIns="0" bIns="0" rIns="0">
            <a:spAutoFit/>
          </a:bodyPr>
          <a:lstStyle/>
          <a:p>
            <a:pPr algn="l">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95C4E"/>
        </a:solidFill>
      </p:bgPr>
    </p:bg>
    <p:spTree>
      <p:nvGrpSpPr>
        <p:cNvPr id="1" name=""/>
        <p:cNvGrpSpPr/>
        <p:nvPr/>
      </p:nvGrpSpPr>
      <p:grpSpPr>
        <a:xfrm>
          <a:off x="0" y="0"/>
          <a:ext cx="0" cy="0"/>
          <a:chOff x="0" y="0"/>
          <a:chExt cx="0" cy="0"/>
        </a:xfrm>
      </p:grpSpPr>
      <p:grpSp>
        <p:nvGrpSpPr>
          <p:cNvPr name="Group 2" id="2"/>
          <p:cNvGrpSpPr/>
          <p:nvPr/>
        </p:nvGrpSpPr>
        <p:grpSpPr>
          <a:xfrm rot="0">
            <a:off x="-4868919" y="-3415154"/>
            <a:ext cx="10808939" cy="17365434"/>
            <a:chOff x="0" y="0"/>
            <a:chExt cx="14411919" cy="23153912"/>
          </a:xfrm>
        </p:grpSpPr>
        <p:sp>
          <p:nvSpPr>
            <p:cNvPr name="Freeform 3" id="3"/>
            <p:cNvSpPr/>
            <p:nvPr/>
          </p:nvSpPr>
          <p:spPr>
            <a:xfrm flipH="false" flipV="false" rot="1788130">
              <a:off x="1908439" y="6798097"/>
              <a:ext cx="7850521" cy="9768748"/>
            </a:xfrm>
            <a:custGeom>
              <a:avLst/>
              <a:gdLst/>
              <a:ahLst/>
              <a:cxnLst/>
              <a:rect r="r" b="b" t="t" l="l"/>
              <a:pathLst>
                <a:path h="9768748" w="7850521">
                  <a:moveTo>
                    <a:pt x="0" y="0"/>
                  </a:moveTo>
                  <a:lnTo>
                    <a:pt x="7850521" y="0"/>
                  </a:lnTo>
                  <a:lnTo>
                    <a:pt x="7850521" y="9768749"/>
                  </a:lnTo>
                  <a:lnTo>
                    <a:pt x="0" y="976874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28272">
              <a:off x="5459255" y="-779638"/>
              <a:ext cx="7850521" cy="9768748"/>
            </a:xfrm>
            <a:custGeom>
              <a:avLst/>
              <a:gdLst/>
              <a:ahLst/>
              <a:cxnLst/>
              <a:rect r="r" b="b" t="t" l="l"/>
              <a:pathLst>
                <a:path h="9768748" w="7850521">
                  <a:moveTo>
                    <a:pt x="0" y="0"/>
                  </a:moveTo>
                  <a:lnTo>
                    <a:pt x="7850521" y="0"/>
                  </a:lnTo>
                  <a:lnTo>
                    <a:pt x="7850521" y="9768749"/>
                  </a:lnTo>
                  <a:lnTo>
                    <a:pt x="0" y="976874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73372" y="13385164"/>
              <a:ext cx="7850521" cy="9768748"/>
            </a:xfrm>
            <a:custGeom>
              <a:avLst/>
              <a:gdLst/>
              <a:ahLst/>
              <a:cxnLst/>
              <a:rect r="r" b="b" t="t" l="l"/>
              <a:pathLst>
                <a:path h="9768748" w="7850521">
                  <a:moveTo>
                    <a:pt x="0" y="0"/>
                  </a:moveTo>
                  <a:lnTo>
                    <a:pt x="7850521" y="0"/>
                  </a:lnTo>
                  <a:lnTo>
                    <a:pt x="7850521" y="9768748"/>
                  </a:lnTo>
                  <a:lnTo>
                    <a:pt x="0" y="976874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2347980" y="-3592481"/>
            <a:ext cx="10808939" cy="17365434"/>
            <a:chOff x="0" y="0"/>
            <a:chExt cx="14411919" cy="23153912"/>
          </a:xfrm>
        </p:grpSpPr>
        <p:sp>
          <p:nvSpPr>
            <p:cNvPr name="Freeform 7" id="7"/>
            <p:cNvSpPr/>
            <p:nvPr/>
          </p:nvSpPr>
          <p:spPr>
            <a:xfrm flipH="false" flipV="false" rot="-9011869">
              <a:off x="4652959" y="6587067"/>
              <a:ext cx="7850521" cy="9768748"/>
            </a:xfrm>
            <a:custGeom>
              <a:avLst/>
              <a:gdLst/>
              <a:ahLst/>
              <a:cxnLst/>
              <a:rect r="r" b="b" t="t" l="l"/>
              <a:pathLst>
                <a:path h="9768748" w="7850521">
                  <a:moveTo>
                    <a:pt x="0" y="0"/>
                  </a:moveTo>
                  <a:lnTo>
                    <a:pt x="7850521" y="0"/>
                  </a:lnTo>
                  <a:lnTo>
                    <a:pt x="7850521" y="9768748"/>
                  </a:lnTo>
                  <a:lnTo>
                    <a:pt x="0" y="976874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271727">
              <a:off x="1102143" y="14164802"/>
              <a:ext cx="7850521" cy="9768748"/>
            </a:xfrm>
            <a:custGeom>
              <a:avLst/>
              <a:gdLst/>
              <a:ahLst/>
              <a:cxnLst/>
              <a:rect r="r" b="b" t="t" l="l"/>
              <a:pathLst>
                <a:path h="9768748" w="7850521">
                  <a:moveTo>
                    <a:pt x="0" y="0"/>
                  </a:moveTo>
                  <a:lnTo>
                    <a:pt x="7850521" y="0"/>
                  </a:lnTo>
                  <a:lnTo>
                    <a:pt x="7850521" y="9768748"/>
                  </a:lnTo>
                  <a:lnTo>
                    <a:pt x="0" y="976874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800000">
              <a:off x="1588026" y="0"/>
              <a:ext cx="7850521" cy="9768748"/>
            </a:xfrm>
            <a:custGeom>
              <a:avLst/>
              <a:gdLst/>
              <a:ahLst/>
              <a:cxnLst/>
              <a:rect r="r" b="b" t="t" l="l"/>
              <a:pathLst>
                <a:path h="9768748" w="7850521">
                  <a:moveTo>
                    <a:pt x="0" y="0"/>
                  </a:moveTo>
                  <a:lnTo>
                    <a:pt x="7850521" y="0"/>
                  </a:lnTo>
                  <a:lnTo>
                    <a:pt x="7850521" y="9768748"/>
                  </a:lnTo>
                  <a:lnTo>
                    <a:pt x="0" y="976874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10" id="10"/>
          <p:cNvSpPr txBox="true"/>
          <p:nvPr/>
        </p:nvSpPr>
        <p:spPr>
          <a:xfrm rot="0">
            <a:off x="4046960" y="4166502"/>
            <a:ext cx="10194080" cy="2018919"/>
          </a:xfrm>
          <a:prstGeom prst="rect">
            <a:avLst/>
          </a:prstGeom>
        </p:spPr>
        <p:txBody>
          <a:bodyPr anchor="t" rtlCol="false" tIns="0" lIns="0" bIns="0" rIns="0">
            <a:spAutoFit/>
          </a:bodyPr>
          <a:lstStyle/>
          <a:p>
            <a:pPr algn="ctr" marL="0" indent="0" lvl="0">
              <a:lnSpc>
                <a:spcPts val="15408"/>
              </a:lnSpc>
            </a:pPr>
            <a:r>
              <a:rPr lang="en-US" sz="14400">
                <a:solidFill>
                  <a:srgbClr val="F6F6E9"/>
                </a:solidFill>
                <a:latin typeface="Faustina"/>
                <a:ea typeface="Faustina"/>
                <a:cs typeface="Faustina"/>
                <a:sym typeface="Faustina"/>
              </a:rPr>
              <a:t>Demo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6786776" y="-286119"/>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068855" y="1028700"/>
            <a:ext cx="2695869" cy="233450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36630" r="0" b="-36630"/>
              </a:stretch>
            </a:blipFill>
          </p:spPr>
        </p:sp>
      </p:grpSp>
      <p:grpSp>
        <p:nvGrpSpPr>
          <p:cNvPr name="Group 8" id="8"/>
          <p:cNvGrpSpPr>
            <a:grpSpLocks noChangeAspect="true"/>
          </p:cNvGrpSpPr>
          <p:nvPr/>
        </p:nvGrpSpPr>
        <p:grpSpPr>
          <a:xfrm rot="0">
            <a:off x="8320317" y="3976249"/>
            <a:ext cx="2695869" cy="2334501"/>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5064" t="0" r="-15064" b="0"/>
              </a:stretch>
            </a:blipFill>
          </p:spPr>
        </p:sp>
      </p:grpSp>
      <p:grpSp>
        <p:nvGrpSpPr>
          <p:cNvPr name="Group 10" id="10"/>
          <p:cNvGrpSpPr/>
          <p:nvPr/>
        </p:nvGrpSpPr>
        <p:grpSpPr>
          <a:xfrm rot="0">
            <a:off x="12917124" y="1719582"/>
            <a:ext cx="4593742" cy="1386836"/>
            <a:chOff x="0" y="0"/>
            <a:chExt cx="6124989" cy="1849114"/>
          </a:xfrm>
        </p:grpSpPr>
        <p:sp>
          <p:nvSpPr>
            <p:cNvPr name="TextBox 11" id="11"/>
            <p:cNvSpPr txBox="true"/>
            <p:nvPr/>
          </p:nvSpPr>
          <p:spPr>
            <a:xfrm rot="0">
              <a:off x="0" y="-57150"/>
              <a:ext cx="6124989" cy="622723"/>
            </a:xfrm>
            <a:prstGeom prst="rect">
              <a:avLst/>
            </a:prstGeom>
          </p:spPr>
          <p:txBody>
            <a:bodyPr anchor="t" rtlCol="false" tIns="0" lIns="0" bIns="0" rIns="0">
              <a:spAutoFit/>
            </a:bodyPr>
            <a:lstStyle/>
            <a:p>
              <a:pPr algn="l" marL="0" indent="0" lvl="0">
                <a:lnSpc>
                  <a:spcPts val="3919"/>
                </a:lnSpc>
              </a:pPr>
              <a:r>
                <a:rPr lang="en-US" sz="2799">
                  <a:solidFill>
                    <a:srgbClr val="000000"/>
                  </a:solidFill>
                  <a:latin typeface="Muli"/>
                  <a:ea typeface="Muli"/>
                  <a:cs typeface="Muli"/>
                  <a:sym typeface="Muli"/>
                </a:rPr>
                <a:t>Tuấn Dũng - PM. Ứng Dụng</a:t>
              </a:r>
            </a:p>
          </p:txBody>
        </p:sp>
        <p:sp>
          <p:nvSpPr>
            <p:cNvPr name="TextBox 12" id="12"/>
            <p:cNvSpPr txBox="true"/>
            <p:nvPr/>
          </p:nvSpPr>
          <p:spPr>
            <a:xfrm rot="0">
              <a:off x="0" y="672248"/>
              <a:ext cx="6124989" cy="5376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Muli"/>
                  <a:ea typeface="Muli"/>
                  <a:cs typeface="Muli"/>
                  <a:sym typeface="Muli"/>
                </a:rPr>
                <a:t>@dungnt56</a:t>
              </a:r>
            </a:p>
          </p:txBody>
        </p:sp>
        <p:sp>
          <p:nvSpPr>
            <p:cNvPr name="TextBox 13" id="13"/>
            <p:cNvSpPr txBox="true"/>
            <p:nvPr/>
          </p:nvSpPr>
          <p:spPr>
            <a:xfrm rot="0">
              <a:off x="0" y="1311481"/>
              <a:ext cx="6124989" cy="5376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Muli"/>
                  <a:ea typeface="Muli"/>
                  <a:cs typeface="Muli"/>
                  <a:sym typeface="Muli"/>
                </a:rPr>
                <a:t>@vps.com.vn</a:t>
              </a:r>
            </a:p>
          </p:txBody>
        </p:sp>
      </p:grpSp>
      <p:grpSp>
        <p:nvGrpSpPr>
          <p:cNvPr name="Group 14" id="14"/>
          <p:cNvGrpSpPr/>
          <p:nvPr/>
        </p:nvGrpSpPr>
        <p:grpSpPr>
          <a:xfrm rot="0">
            <a:off x="11416790" y="4451034"/>
            <a:ext cx="4493889" cy="1384933"/>
            <a:chOff x="0" y="0"/>
            <a:chExt cx="5991852" cy="1846577"/>
          </a:xfrm>
        </p:grpSpPr>
        <p:sp>
          <p:nvSpPr>
            <p:cNvPr name="TextBox 15" id="15"/>
            <p:cNvSpPr txBox="true"/>
            <p:nvPr/>
          </p:nvSpPr>
          <p:spPr>
            <a:xfrm rot="0">
              <a:off x="0" y="669711"/>
              <a:ext cx="5991852" cy="5376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Muli"/>
                  <a:ea typeface="Muli"/>
                  <a:cs typeface="Muli"/>
                  <a:sym typeface="Muli"/>
                </a:rPr>
                <a:t>@daina1</a:t>
              </a:r>
            </a:p>
          </p:txBody>
        </p:sp>
        <p:sp>
          <p:nvSpPr>
            <p:cNvPr name="TextBox 16" id="16"/>
            <p:cNvSpPr txBox="true"/>
            <p:nvPr/>
          </p:nvSpPr>
          <p:spPr>
            <a:xfrm rot="0">
              <a:off x="0" y="1308944"/>
              <a:ext cx="5991852" cy="5376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Muli"/>
                  <a:ea typeface="Muli"/>
                  <a:cs typeface="Muli"/>
                  <a:sym typeface="Muli"/>
                </a:rPr>
                <a:t>@vps.com.vn</a:t>
              </a:r>
            </a:p>
          </p:txBody>
        </p:sp>
        <p:sp>
          <p:nvSpPr>
            <p:cNvPr name="TextBox 17" id="17"/>
            <p:cNvSpPr txBox="true"/>
            <p:nvPr/>
          </p:nvSpPr>
          <p:spPr>
            <a:xfrm rot="0">
              <a:off x="0" y="-57150"/>
              <a:ext cx="5991852" cy="622723"/>
            </a:xfrm>
            <a:prstGeom prst="rect">
              <a:avLst/>
            </a:prstGeom>
          </p:spPr>
          <p:txBody>
            <a:bodyPr anchor="t" rtlCol="false" tIns="0" lIns="0" bIns="0" rIns="0">
              <a:spAutoFit/>
            </a:bodyPr>
            <a:lstStyle/>
            <a:p>
              <a:pPr algn="l" marL="0" indent="0" lvl="0">
                <a:lnSpc>
                  <a:spcPts val="3919"/>
                </a:lnSpc>
              </a:pPr>
              <a:r>
                <a:rPr lang="en-US" sz="2799">
                  <a:solidFill>
                    <a:srgbClr val="000000"/>
                  </a:solidFill>
                  <a:latin typeface="Muli"/>
                  <a:ea typeface="Muli"/>
                  <a:cs typeface="Muli"/>
                  <a:sym typeface="Muli"/>
                </a:rPr>
                <a:t>Anh Đại - PM. Ứng Dụng</a:t>
              </a:r>
            </a:p>
          </p:txBody>
        </p:sp>
      </p:grpSp>
      <p:grpSp>
        <p:nvGrpSpPr>
          <p:cNvPr name="Group 18" id="18"/>
          <p:cNvGrpSpPr/>
          <p:nvPr/>
        </p:nvGrpSpPr>
        <p:grpSpPr>
          <a:xfrm rot="0">
            <a:off x="1028700" y="1417964"/>
            <a:ext cx="6113968" cy="2721764"/>
            <a:chOff x="0" y="0"/>
            <a:chExt cx="8151957" cy="3629018"/>
          </a:xfrm>
        </p:grpSpPr>
        <p:sp>
          <p:nvSpPr>
            <p:cNvPr name="TextBox 19" id="19"/>
            <p:cNvSpPr txBox="true"/>
            <p:nvPr/>
          </p:nvSpPr>
          <p:spPr>
            <a:xfrm rot="0">
              <a:off x="0" y="3006295"/>
              <a:ext cx="8151957" cy="622723"/>
            </a:xfrm>
            <a:prstGeom prst="rect">
              <a:avLst/>
            </a:prstGeom>
          </p:spPr>
          <p:txBody>
            <a:bodyPr anchor="t" rtlCol="false" tIns="0" lIns="0" bIns="0" rIns="0">
              <a:spAutoFit/>
            </a:bodyPr>
            <a:lstStyle/>
            <a:p>
              <a:pPr algn="l">
                <a:lnSpc>
                  <a:spcPts val="3919"/>
                </a:lnSpc>
              </a:pPr>
              <a:r>
                <a:rPr lang="en-US" sz="2799">
                  <a:solidFill>
                    <a:srgbClr val="F4F4F4"/>
                  </a:solidFill>
                  <a:latin typeface="Muli"/>
                  <a:ea typeface="Muli"/>
                  <a:cs typeface="Muli"/>
                  <a:sym typeface="Muli"/>
                </a:rPr>
                <a:t>Đừng ngần ngại liên hệ chúng tôi!</a:t>
              </a:r>
            </a:p>
          </p:txBody>
        </p:sp>
        <p:sp>
          <p:nvSpPr>
            <p:cNvPr name="TextBox 20" id="20"/>
            <p:cNvSpPr txBox="true"/>
            <p:nvPr/>
          </p:nvSpPr>
          <p:spPr>
            <a:xfrm rot="0">
              <a:off x="0" y="-66675"/>
              <a:ext cx="8151957" cy="2606675"/>
            </a:xfrm>
            <a:prstGeom prst="rect">
              <a:avLst/>
            </a:prstGeom>
          </p:spPr>
          <p:txBody>
            <a:bodyPr anchor="t" rtlCol="false" tIns="0" lIns="0" bIns="0" rIns="0">
              <a:spAutoFit/>
            </a:bodyPr>
            <a:lstStyle/>
            <a:p>
              <a:pPr algn="l">
                <a:lnSpc>
                  <a:spcPts val="7800"/>
                </a:lnSpc>
                <a:spcBef>
                  <a:spcPct val="0"/>
                </a:spcBef>
              </a:pPr>
              <a:r>
                <a:rPr lang="en-US" b="true" sz="6000" spc="-168">
                  <a:solidFill>
                    <a:srgbClr val="F4F4F4"/>
                  </a:solidFill>
                  <a:latin typeface="Muli Bold"/>
                  <a:ea typeface="Muli Bold"/>
                  <a:cs typeface="Muli Bold"/>
                  <a:sym typeface="Muli Bold"/>
                </a:rPr>
                <a:t>Bạn có câu hỏi nào không?</a:t>
              </a:r>
            </a:p>
          </p:txBody>
        </p:sp>
      </p:grpSp>
      <p:sp>
        <p:nvSpPr>
          <p:cNvPr name="TextBox 21" id="21"/>
          <p:cNvSpPr txBox="true"/>
          <p:nvPr/>
        </p:nvSpPr>
        <p:spPr>
          <a:xfrm rot="0">
            <a:off x="1028700" y="8987156"/>
            <a:ext cx="5231327" cy="271144"/>
          </a:xfrm>
          <a:prstGeom prst="rect">
            <a:avLst/>
          </a:prstGeom>
        </p:spPr>
        <p:txBody>
          <a:bodyPr anchor="t" rtlCol="false" tIns="0" lIns="0" bIns="0" rIns="0">
            <a:spAutoFit/>
          </a:bodyPr>
          <a:lstStyle/>
          <a:p>
            <a:pPr algn="l">
              <a:lnSpc>
                <a:spcPts val="2380"/>
              </a:lnSpc>
              <a:spcBef>
                <a:spcPct val="0"/>
              </a:spcBef>
            </a:pPr>
            <a:r>
              <a:rPr lang="en-US" b="true" sz="1700" u="sng">
                <a:solidFill>
                  <a:srgbClr val="F4F4F4"/>
                </a:solidFill>
                <a:latin typeface="Muli Semi-Bold"/>
                <a:ea typeface="Muli Semi-Bold"/>
                <a:cs typeface="Muli Semi-Bold"/>
                <a:sym typeface="Muli Semi-Bold"/>
                <a:hlinkClick r:id="rId4" action="ppaction://hlinksldjump"/>
              </a:rPr>
              <a:t>Quay lại Trang Chương trình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9990">
            <a:off x="-296935" y="-548610"/>
            <a:ext cx="18881871" cy="11384220"/>
          </a:xfrm>
          <a:custGeom>
            <a:avLst/>
            <a:gdLst/>
            <a:ahLst/>
            <a:cxnLst/>
            <a:rect r="r" b="b" t="t" l="l"/>
            <a:pathLst>
              <a:path h="11384220" w="18881871">
                <a:moveTo>
                  <a:pt x="0" y="1116406"/>
                </a:moveTo>
                <a:lnTo>
                  <a:pt x="18253892" y="0"/>
                </a:lnTo>
                <a:lnTo>
                  <a:pt x="18881870" y="10267814"/>
                </a:lnTo>
                <a:lnTo>
                  <a:pt x="627978" y="11384220"/>
                </a:lnTo>
                <a:lnTo>
                  <a:pt x="0" y="1116406"/>
                </a:lnTo>
                <a:close/>
              </a:path>
            </a:pathLst>
          </a:custGeom>
          <a:blipFill>
            <a:blip r:embed="rId2"/>
            <a:stretch>
              <a:fillRect l="0" t="-78077" r="-1486" b="-81883"/>
            </a:stretch>
          </a:blipFill>
        </p:spPr>
      </p:sp>
      <p:sp>
        <p:nvSpPr>
          <p:cNvPr name="Freeform 3" id="3"/>
          <p:cNvSpPr/>
          <p:nvPr/>
        </p:nvSpPr>
        <p:spPr>
          <a:xfrm flipH="false" flipV="false" rot="9512668">
            <a:off x="10502525" y="9025104"/>
            <a:ext cx="7289787" cy="4091393"/>
          </a:xfrm>
          <a:custGeom>
            <a:avLst/>
            <a:gdLst/>
            <a:ahLst/>
            <a:cxnLst/>
            <a:rect r="r" b="b" t="t" l="l"/>
            <a:pathLst>
              <a:path h="4091393" w="7289787">
                <a:moveTo>
                  <a:pt x="0" y="0"/>
                </a:moveTo>
                <a:lnTo>
                  <a:pt x="7289787" y="0"/>
                </a:lnTo>
                <a:lnTo>
                  <a:pt x="7289787" y="4091393"/>
                </a:lnTo>
                <a:lnTo>
                  <a:pt x="0" y="4091393"/>
                </a:lnTo>
                <a:lnTo>
                  <a:pt x="0" y="0"/>
                </a:lnTo>
                <a:close/>
              </a:path>
            </a:pathLst>
          </a:custGeom>
          <a:blipFill>
            <a:blip r:embed="rId3"/>
            <a:stretch>
              <a:fillRect l="0" t="0" r="0" b="0"/>
            </a:stretch>
          </a:blipFill>
        </p:spPr>
      </p:sp>
      <p:sp>
        <p:nvSpPr>
          <p:cNvPr name="Freeform 4" id="4"/>
          <p:cNvSpPr/>
          <p:nvPr/>
        </p:nvSpPr>
        <p:spPr>
          <a:xfrm flipH="false" flipV="false" rot="7659099">
            <a:off x="-6049352" y="890034"/>
            <a:ext cx="9230947" cy="5180869"/>
          </a:xfrm>
          <a:custGeom>
            <a:avLst/>
            <a:gdLst/>
            <a:ahLst/>
            <a:cxnLst/>
            <a:rect r="r" b="b" t="t" l="l"/>
            <a:pathLst>
              <a:path h="5180869" w="9230947">
                <a:moveTo>
                  <a:pt x="0" y="0"/>
                </a:moveTo>
                <a:lnTo>
                  <a:pt x="9230946" y="0"/>
                </a:lnTo>
                <a:lnTo>
                  <a:pt x="9230946" y="5180869"/>
                </a:lnTo>
                <a:lnTo>
                  <a:pt x="0" y="5180869"/>
                </a:lnTo>
                <a:lnTo>
                  <a:pt x="0" y="0"/>
                </a:lnTo>
                <a:close/>
              </a:path>
            </a:pathLst>
          </a:custGeom>
          <a:blipFill>
            <a:blip r:embed="rId4"/>
            <a:stretch>
              <a:fillRect l="0" t="0" r="0" b="0"/>
            </a:stretch>
          </a:blipFill>
        </p:spPr>
      </p:sp>
      <p:sp>
        <p:nvSpPr>
          <p:cNvPr name="Freeform 5" id="5"/>
          <p:cNvSpPr/>
          <p:nvPr/>
        </p:nvSpPr>
        <p:spPr>
          <a:xfrm flipH="false" flipV="false" rot="-1918420">
            <a:off x="10741304" y="-5525829"/>
            <a:ext cx="9230947" cy="5180869"/>
          </a:xfrm>
          <a:custGeom>
            <a:avLst/>
            <a:gdLst/>
            <a:ahLst/>
            <a:cxnLst/>
            <a:rect r="r" b="b" t="t" l="l"/>
            <a:pathLst>
              <a:path h="5180869" w="9230947">
                <a:moveTo>
                  <a:pt x="0" y="0"/>
                </a:moveTo>
                <a:lnTo>
                  <a:pt x="9230947" y="0"/>
                </a:lnTo>
                <a:lnTo>
                  <a:pt x="9230947" y="5180869"/>
                </a:lnTo>
                <a:lnTo>
                  <a:pt x="0" y="5180869"/>
                </a:lnTo>
                <a:lnTo>
                  <a:pt x="0" y="0"/>
                </a:lnTo>
                <a:close/>
              </a:path>
            </a:pathLst>
          </a:custGeom>
          <a:blipFill>
            <a:blip r:embed="rId4"/>
            <a:stretch>
              <a:fillRect l="0" t="0" r="0" b="0"/>
            </a:stretch>
          </a:blipFill>
        </p:spPr>
      </p:sp>
      <p:sp>
        <p:nvSpPr>
          <p:cNvPr name="Freeform 6" id="6"/>
          <p:cNvSpPr/>
          <p:nvPr/>
        </p:nvSpPr>
        <p:spPr>
          <a:xfrm flipH="false" flipV="false" rot="-890095">
            <a:off x="14059096" y="103967"/>
            <a:ext cx="5138273" cy="4579486"/>
          </a:xfrm>
          <a:custGeom>
            <a:avLst/>
            <a:gdLst/>
            <a:ahLst/>
            <a:cxnLst/>
            <a:rect r="r" b="b" t="t" l="l"/>
            <a:pathLst>
              <a:path h="4579486" w="5138273">
                <a:moveTo>
                  <a:pt x="0" y="0"/>
                </a:moveTo>
                <a:lnTo>
                  <a:pt x="5138273" y="0"/>
                </a:lnTo>
                <a:lnTo>
                  <a:pt x="5138273" y="4579486"/>
                </a:lnTo>
                <a:lnTo>
                  <a:pt x="0" y="4579486"/>
                </a:lnTo>
                <a:lnTo>
                  <a:pt x="0" y="0"/>
                </a:lnTo>
                <a:close/>
              </a:path>
            </a:pathLst>
          </a:custGeom>
          <a:blipFill>
            <a:blip r:embed="rId5"/>
            <a:stretch>
              <a:fillRect l="0" t="0" r="0" b="0"/>
            </a:stretch>
          </a:blipFill>
        </p:spPr>
      </p:sp>
      <p:sp>
        <p:nvSpPr>
          <p:cNvPr name="Freeform 7" id="7"/>
          <p:cNvSpPr/>
          <p:nvPr/>
        </p:nvSpPr>
        <p:spPr>
          <a:xfrm flipH="false" flipV="false" rot="0">
            <a:off x="4830754" y="2926734"/>
            <a:ext cx="1514747" cy="1487482"/>
          </a:xfrm>
          <a:custGeom>
            <a:avLst/>
            <a:gdLst/>
            <a:ahLst/>
            <a:cxnLst/>
            <a:rect r="r" b="b" t="t" l="l"/>
            <a:pathLst>
              <a:path h="1487482" w="1514747">
                <a:moveTo>
                  <a:pt x="0" y="0"/>
                </a:moveTo>
                <a:lnTo>
                  <a:pt x="1514747" y="0"/>
                </a:lnTo>
                <a:lnTo>
                  <a:pt x="1514747" y="1487482"/>
                </a:lnTo>
                <a:lnTo>
                  <a:pt x="0" y="1487482"/>
                </a:lnTo>
                <a:lnTo>
                  <a:pt x="0" y="0"/>
                </a:lnTo>
                <a:close/>
              </a:path>
            </a:pathLst>
          </a:custGeom>
          <a:blipFill>
            <a:blip r:embed="rId6"/>
            <a:stretch>
              <a:fillRect l="0" t="0" r="0" b="0"/>
            </a:stretch>
          </a:blipFill>
        </p:spPr>
      </p:sp>
      <p:sp>
        <p:nvSpPr>
          <p:cNvPr name="Freeform 8" id="8"/>
          <p:cNvSpPr/>
          <p:nvPr/>
        </p:nvSpPr>
        <p:spPr>
          <a:xfrm flipH="false" flipV="false" rot="0">
            <a:off x="11660375" y="2959411"/>
            <a:ext cx="1769407" cy="1487482"/>
          </a:xfrm>
          <a:custGeom>
            <a:avLst/>
            <a:gdLst/>
            <a:ahLst/>
            <a:cxnLst/>
            <a:rect r="r" b="b" t="t" l="l"/>
            <a:pathLst>
              <a:path h="1487482" w="1769407">
                <a:moveTo>
                  <a:pt x="0" y="0"/>
                </a:moveTo>
                <a:lnTo>
                  <a:pt x="1769407" y="0"/>
                </a:lnTo>
                <a:lnTo>
                  <a:pt x="1769407" y="1487482"/>
                </a:lnTo>
                <a:lnTo>
                  <a:pt x="0" y="1487482"/>
                </a:lnTo>
                <a:lnTo>
                  <a:pt x="0" y="0"/>
                </a:lnTo>
                <a:close/>
              </a:path>
            </a:pathLst>
          </a:custGeom>
          <a:blipFill>
            <a:blip r:embed="rId7"/>
            <a:stretch>
              <a:fillRect l="0" t="0" r="0" b="0"/>
            </a:stretch>
          </a:blipFill>
        </p:spPr>
      </p:sp>
      <p:sp>
        <p:nvSpPr>
          <p:cNvPr name="Freeform 9" id="9"/>
          <p:cNvSpPr/>
          <p:nvPr/>
        </p:nvSpPr>
        <p:spPr>
          <a:xfrm flipH="false" flipV="false" rot="0">
            <a:off x="9964562" y="2926734"/>
            <a:ext cx="1636994" cy="1487482"/>
          </a:xfrm>
          <a:custGeom>
            <a:avLst/>
            <a:gdLst/>
            <a:ahLst/>
            <a:cxnLst/>
            <a:rect r="r" b="b" t="t" l="l"/>
            <a:pathLst>
              <a:path h="1487482" w="1636994">
                <a:moveTo>
                  <a:pt x="0" y="0"/>
                </a:moveTo>
                <a:lnTo>
                  <a:pt x="1636994" y="0"/>
                </a:lnTo>
                <a:lnTo>
                  <a:pt x="1636994" y="1487482"/>
                </a:lnTo>
                <a:lnTo>
                  <a:pt x="0" y="1487482"/>
                </a:lnTo>
                <a:lnTo>
                  <a:pt x="0" y="0"/>
                </a:lnTo>
                <a:close/>
              </a:path>
            </a:pathLst>
          </a:custGeom>
          <a:blipFill>
            <a:blip r:embed="rId8"/>
            <a:stretch>
              <a:fillRect l="0" t="0" r="0" b="0"/>
            </a:stretch>
          </a:blipFill>
        </p:spPr>
      </p:sp>
      <p:sp>
        <p:nvSpPr>
          <p:cNvPr name="Freeform 10" id="10"/>
          <p:cNvSpPr/>
          <p:nvPr/>
        </p:nvSpPr>
        <p:spPr>
          <a:xfrm flipH="false" flipV="false" rot="0">
            <a:off x="7971641" y="4874045"/>
            <a:ext cx="2289791" cy="2208885"/>
          </a:xfrm>
          <a:custGeom>
            <a:avLst/>
            <a:gdLst/>
            <a:ahLst/>
            <a:cxnLst/>
            <a:rect r="r" b="b" t="t" l="l"/>
            <a:pathLst>
              <a:path h="2208885" w="2289791">
                <a:moveTo>
                  <a:pt x="0" y="0"/>
                </a:moveTo>
                <a:lnTo>
                  <a:pt x="2289790" y="0"/>
                </a:lnTo>
                <a:lnTo>
                  <a:pt x="2289790" y="2208885"/>
                </a:lnTo>
                <a:lnTo>
                  <a:pt x="0" y="2208885"/>
                </a:lnTo>
                <a:lnTo>
                  <a:pt x="0" y="0"/>
                </a:lnTo>
                <a:close/>
              </a:path>
            </a:pathLst>
          </a:custGeom>
          <a:blipFill>
            <a:blip r:embed="rId9"/>
            <a:stretch>
              <a:fillRect l="0" t="0" r="0" b="0"/>
            </a:stretch>
          </a:blipFill>
        </p:spPr>
      </p:sp>
      <p:sp>
        <p:nvSpPr>
          <p:cNvPr name="Freeform 11" id="11"/>
          <p:cNvSpPr/>
          <p:nvPr/>
        </p:nvSpPr>
        <p:spPr>
          <a:xfrm flipH="false" flipV="false" rot="0">
            <a:off x="10303913" y="4874045"/>
            <a:ext cx="2556580" cy="2208885"/>
          </a:xfrm>
          <a:custGeom>
            <a:avLst/>
            <a:gdLst/>
            <a:ahLst/>
            <a:cxnLst/>
            <a:rect r="r" b="b" t="t" l="l"/>
            <a:pathLst>
              <a:path h="2208885" w="2556580">
                <a:moveTo>
                  <a:pt x="0" y="0"/>
                </a:moveTo>
                <a:lnTo>
                  <a:pt x="2556579" y="0"/>
                </a:lnTo>
                <a:lnTo>
                  <a:pt x="2556579" y="2208885"/>
                </a:lnTo>
                <a:lnTo>
                  <a:pt x="0" y="2208885"/>
                </a:lnTo>
                <a:lnTo>
                  <a:pt x="0" y="0"/>
                </a:lnTo>
                <a:close/>
              </a:path>
            </a:pathLst>
          </a:custGeom>
          <a:blipFill>
            <a:blip r:embed="rId10"/>
            <a:stretch>
              <a:fillRect l="0" t="0" r="0" b="0"/>
            </a:stretch>
          </a:blipFill>
        </p:spPr>
      </p:sp>
      <p:sp>
        <p:nvSpPr>
          <p:cNvPr name="Freeform 12" id="12"/>
          <p:cNvSpPr/>
          <p:nvPr/>
        </p:nvSpPr>
        <p:spPr>
          <a:xfrm flipH="false" flipV="false" rot="0">
            <a:off x="5400044" y="4874045"/>
            <a:ext cx="2574458" cy="2208885"/>
          </a:xfrm>
          <a:custGeom>
            <a:avLst/>
            <a:gdLst/>
            <a:ahLst/>
            <a:cxnLst/>
            <a:rect r="r" b="b" t="t" l="l"/>
            <a:pathLst>
              <a:path h="2208885" w="2574458">
                <a:moveTo>
                  <a:pt x="0" y="0"/>
                </a:moveTo>
                <a:lnTo>
                  <a:pt x="2574458" y="0"/>
                </a:lnTo>
                <a:lnTo>
                  <a:pt x="2574458" y="2208885"/>
                </a:lnTo>
                <a:lnTo>
                  <a:pt x="0" y="2208885"/>
                </a:lnTo>
                <a:lnTo>
                  <a:pt x="0" y="0"/>
                </a:lnTo>
                <a:close/>
              </a:path>
            </a:pathLst>
          </a:custGeom>
          <a:blipFill>
            <a:blip r:embed="rId11"/>
            <a:stretch>
              <a:fillRect l="0" t="0" r="0" b="0"/>
            </a:stretch>
          </a:blipFill>
        </p:spPr>
      </p:sp>
      <p:sp>
        <p:nvSpPr>
          <p:cNvPr name="Freeform 13" id="13"/>
          <p:cNvSpPr/>
          <p:nvPr/>
        </p:nvSpPr>
        <p:spPr>
          <a:xfrm flipH="false" flipV="false" rot="0">
            <a:off x="8204758" y="2926734"/>
            <a:ext cx="1733662" cy="1487482"/>
          </a:xfrm>
          <a:custGeom>
            <a:avLst/>
            <a:gdLst/>
            <a:ahLst/>
            <a:cxnLst/>
            <a:rect r="r" b="b" t="t" l="l"/>
            <a:pathLst>
              <a:path h="1487482" w="1733662">
                <a:moveTo>
                  <a:pt x="0" y="0"/>
                </a:moveTo>
                <a:lnTo>
                  <a:pt x="1733662" y="0"/>
                </a:lnTo>
                <a:lnTo>
                  <a:pt x="1733662" y="1487482"/>
                </a:lnTo>
                <a:lnTo>
                  <a:pt x="0" y="1487482"/>
                </a:lnTo>
                <a:lnTo>
                  <a:pt x="0" y="0"/>
                </a:lnTo>
                <a:close/>
              </a:path>
            </a:pathLst>
          </a:custGeom>
          <a:blipFill>
            <a:blip r:embed="rId12"/>
            <a:stretch>
              <a:fillRect l="0" t="0" r="0" b="0"/>
            </a:stretch>
          </a:blipFill>
        </p:spPr>
      </p:sp>
      <p:sp>
        <p:nvSpPr>
          <p:cNvPr name="Freeform 14" id="14"/>
          <p:cNvSpPr/>
          <p:nvPr/>
        </p:nvSpPr>
        <p:spPr>
          <a:xfrm flipH="false" flipV="false" rot="0">
            <a:off x="6345501" y="2926734"/>
            <a:ext cx="1836397" cy="1487482"/>
          </a:xfrm>
          <a:custGeom>
            <a:avLst/>
            <a:gdLst/>
            <a:ahLst/>
            <a:cxnLst/>
            <a:rect r="r" b="b" t="t" l="l"/>
            <a:pathLst>
              <a:path h="1487482" w="1836397">
                <a:moveTo>
                  <a:pt x="0" y="0"/>
                </a:moveTo>
                <a:lnTo>
                  <a:pt x="1836397" y="0"/>
                </a:lnTo>
                <a:lnTo>
                  <a:pt x="1836397" y="1487482"/>
                </a:lnTo>
                <a:lnTo>
                  <a:pt x="0" y="1487482"/>
                </a:lnTo>
                <a:lnTo>
                  <a:pt x="0" y="0"/>
                </a:lnTo>
                <a:close/>
              </a:path>
            </a:pathLst>
          </a:custGeom>
          <a:blipFill>
            <a:blip r:embed="rId13"/>
            <a:stretch>
              <a:fillRect l="0" t="0" r="0" b="0"/>
            </a:stretch>
          </a:blipFill>
        </p:spPr>
      </p:sp>
      <p:sp>
        <p:nvSpPr>
          <p:cNvPr name="Freeform 15" id="15"/>
          <p:cNvSpPr/>
          <p:nvPr/>
        </p:nvSpPr>
        <p:spPr>
          <a:xfrm flipH="false" flipV="false" rot="-733546">
            <a:off x="-354681" y="6228883"/>
            <a:ext cx="5391697" cy="4693552"/>
          </a:xfrm>
          <a:custGeom>
            <a:avLst/>
            <a:gdLst/>
            <a:ahLst/>
            <a:cxnLst/>
            <a:rect r="r" b="b" t="t" l="l"/>
            <a:pathLst>
              <a:path h="4693552" w="5391697">
                <a:moveTo>
                  <a:pt x="0" y="0"/>
                </a:moveTo>
                <a:lnTo>
                  <a:pt x="5391697" y="0"/>
                </a:lnTo>
                <a:lnTo>
                  <a:pt x="5391697" y="4693552"/>
                </a:lnTo>
                <a:lnTo>
                  <a:pt x="0" y="4693552"/>
                </a:lnTo>
                <a:lnTo>
                  <a:pt x="0" y="0"/>
                </a:lnTo>
                <a:close/>
              </a:path>
            </a:pathLst>
          </a:custGeom>
          <a:blipFill>
            <a:blip r:embed="rId14"/>
            <a:stretch>
              <a:fillRect l="0" t="0" r="0" b="0"/>
            </a:stretch>
          </a:blipFill>
        </p:spPr>
      </p:sp>
      <p:sp>
        <p:nvSpPr>
          <p:cNvPr name="Freeform 16" id="16"/>
          <p:cNvSpPr/>
          <p:nvPr/>
        </p:nvSpPr>
        <p:spPr>
          <a:xfrm flipH="false" flipV="false" rot="-6041225">
            <a:off x="837739" y="1662517"/>
            <a:ext cx="1809316" cy="1567320"/>
          </a:xfrm>
          <a:custGeom>
            <a:avLst/>
            <a:gdLst/>
            <a:ahLst/>
            <a:cxnLst/>
            <a:rect r="r" b="b" t="t" l="l"/>
            <a:pathLst>
              <a:path h="1567320" w="1809316">
                <a:moveTo>
                  <a:pt x="0" y="0"/>
                </a:moveTo>
                <a:lnTo>
                  <a:pt x="1809316" y="0"/>
                </a:lnTo>
                <a:lnTo>
                  <a:pt x="1809316" y="1567319"/>
                </a:lnTo>
                <a:lnTo>
                  <a:pt x="0" y="156731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9745335">
            <a:off x="15789977" y="8402256"/>
            <a:ext cx="1876766" cy="1625749"/>
          </a:xfrm>
          <a:custGeom>
            <a:avLst/>
            <a:gdLst/>
            <a:ahLst/>
            <a:cxnLst/>
            <a:rect r="r" b="b" t="t" l="l"/>
            <a:pathLst>
              <a:path h="1625749" w="1876766">
                <a:moveTo>
                  <a:pt x="0" y="0"/>
                </a:moveTo>
                <a:lnTo>
                  <a:pt x="1876766" y="0"/>
                </a:lnTo>
                <a:lnTo>
                  <a:pt x="1876766" y="1625749"/>
                </a:lnTo>
                <a:lnTo>
                  <a:pt x="0" y="16257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8813500" y="9258300"/>
            <a:ext cx="516179" cy="271673"/>
          </a:xfrm>
          <a:custGeom>
            <a:avLst/>
            <a:gdLst/>
            <a:ahLst/>
            <a:cxnLst/>
            <a:rect r="r" b="b" t="t" l="l"/>
            <a:pathLst>
              <a:path h="271673" w="516179">
                <a:moveTo>
                  <a:pt x="0" y="0"/>
                </a:moveTo>
                <a:lnTo>
                  <a:pt x="516179" y="0"/>
                </a:lnTo>
                <a:lnTo>
                  <a:pt x="516179" y="271673"/>
                </a:lnTo>
                <a:lnTo>
                  <a:pt x="0" y="271673"/>
                </a:lnTo>
                <a:lnTo>
                  <a:pt x="0" y="0"/>
                </a:lnTo>
                <a:close/>
              </a:path>
            </a:pathLst>
          </a:custGeom>
          <a:blipFill>
            <a:blip r:embed="rId1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4946" t="0" r="-14946" b="0"/>
              </a:stretch>
            </a:blipFill>
          </p:spPr>
        </p:sp>
      </p:grpSp>
      <p:grpSp>
        <p:nvGrpSpPr>
          <p:cNvPr name="Group 8" id="8"/>
          <p:cNvGrpSpPr/>
          <p:nvPr/>
        </p:nvGrpSpPr>
        <p:grpSpPr>
          <a:xfrm rot="0">
            <a:off x="1028700" y="2834462"/>
            <a:ext cx="7784689" cy="4618131"/>
            <a:chOff x="0" y="0"/>
            <a:chExt cx="10379585" cy="6157508"/>
          </a:xfrm>
        </p:grpSpPr>
        <p:sp>
          <p:nvSpPr>
            <p:cNvPr name="TextBox 9" id="9"/>
            <p:cNvSpPr txBox="true"/>
            <p:nvPr/>
          </p:nvSpPr>
          <p:spPr>
            <a:xfrm rot="0">
              <a:off x="0" y="-9525"/>
              <a:ext cx="10379585" cy="3057525"/>
            </a:xfrm>
            <a:prstGeom prst="rect">
              <a:avLst/>
            </a:prstGeom>
          </p:spPr>
          <p:txBody>
            <a:bodyPr anchor="t" rtlCol="false" tIns="0" lIns="0" bIns="0" rIns="0">
              <a:spAutoFit/>
            </a:bodyPr>
            <a:lstStyle/>
            <a:p>
              <a:pPr algn="l">
                <a:lnSpc>
                  <a:spcPts val="9000"/>
                </a:lnSpc>
                <a:spcBef>
                  <a:spcPct val="0"/>
                </a:spcBef>
              </a:pPr>
              <a:r>
                <a:rPr lang="en-US" b="true" sz="7500" spc="-75">
                  <a:solidFill>
                    <a:srgbClr val="000000"/>
                  </a:solidFill>
                  <a:latin typeface="Muli Bold"/>
                  <a:ea typeface="Muli Bold"/>
                  <a:cs typeface="Muli Bold"/>
                  <a:sym typeface="Muli Bold"/>
                </a:rPr>
                <a:t>Giới thiệu</a:t>
              </a:r>
            </a:p>
            <a:p>
              <a:pPr algn="l">
                <a:lnSpc>
                  <a:spcPts val="9000"/>
                </a:lnSpc>
                <a:spcBef>
                  <a:spcPct val="0"/>
                </a:spcBef>
              </a:pPr>
              <a:r>
                <a:rPr lang="en-US" b="true" sz="7500" spc="-75">
                  <a:solidFill>
                    <a:srgbClr val="000000"/>
                  </a:solidFill>
                  <a:latin typeface="Muli Bold"/>
                  <a:ea typeface="Muli Bold"/>
                  <a:cs typeface="Muli Bold"/>
                  <a:sym typeface="Muli Bold"/>
                </a:rPr>
                <a:t>sơ lược về Kafka</a:t>
              </a:r>
            </a:p>
          </p:txBody>
        </p:sp>
        <p:sp>
          <p:nvSpPr>
            <p:cNvPr name="TextBox 10" id="10"/>
            <p:cNvSpPr txBox="true"/>
            <p:nvPr/>
          </p:nvSpPr>
          <p:spPr>
            <a:xfrm rot="0">
              <a:off x="0" y="3283074"/>
              <a:ext cx="9298793" cy="2874433"/>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Muli"/>
                  <a:ea typeface="Muli"/>
                  <a:cs typeface="Muli"/>
                  <a:sym typeface="Muli"/>
                </a:rPr>
                <a:t>Hệ thống phân tán mã nguồn mở bao gồm Servers và Clients</a:t>
              </a:r>
            </a:p>
            <a:p>
              <a:pPr algn="l" marL="539749" indent="-269875" lvl="1">
                <a:lnSpc>
                  <a:spcPts val="3499"/>
                </a:lnSpc>
                <a:buFont typeface="Arial"/>
                <a:buChar char="•"/>
              </a:pPr>
              <a:r>
                <a:rPr lang="en-US" sz="2499">
                  <a:solidFill>
                    <a:srgbClr val="000000"/>
                  </a:solidFill>
                  <a:latin typeface="Muli"/>
                  <a:ea typeface="Muli"/>
                  <a:cs typeface="Muli"/>
                  <a:sym typeface="Muli"/>
                </a:rPr>
                <a:t>Phục vụ xây dựng Data Streaming Pipelines và truyền dữ liệu hiệu suất cao </a:t>
              </a:r>
            </a:p>
            <a:p>
              <a:pPr algn="l" marL="539749" indent="-269875" lvl="1">
                <a:lnSpc>
                  <a:spcPts val="3499"/>
                </a:lnSpc>
                <a:buFont typeface="Arial"/>
                <a:buChar char="•"/>
              </a:pPr>
              <a:r>
                <a:rPr lang="en-US" sz="2499">
                  <a:solidFill>
                    <a:srgbClr val="000000"/>
                  </a:solidFill>
                  <a:latin typeface="Muli"/>
                  <a:ea typeface="Muli"/>
                  <a:cs typeface="Muli"/>
                  <a:sym typeface="Muli"/>
                </a:rPr>
                <a:t>Được sử dụng rộng rãi</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3027006"/>
            <a:ext cx="11301259" cy="5212706"/>
          </a:xfrm>
          <a:custGeom>
            <a:avLst/>
            <a:gdLst/>
            <a:ahLst/>
            <a:cxnLst/>
            <a:rect r="r" b="b" t="t" l="l"/>
            <a:pathLst>
              <a:path h="5212706" w="11301259">
                <a:moveTo>
                  <a:pt x="0" y="0"/>
                </a:moveTo>
                <a:lnTo>
                  <a:pt x="11301258" y="0"/>
                </a:lnTo>
                <a:lnTo>
                  <a:pt x="11301258" y="5212706"/>
                </a:lnTo>
                <a:lnTo>
                  <a:pt x="0" y="5212706"/>
                </a:lnTo>
                <a:lnTo>
                  <a:pt x="0" y="0"/>
                </a:lnTo>
                <a:close/>
              </a:path>
            </a:pathLst>
          </a:custGeom>
          <a:blipFill>
            <a:blip r:embed="rId3"/>
            <a:stretch>
              <a:fillRect l="0" t="0" r="0" b="0"/>
            </a:stretch>
          </a:blipFill>
        </p:spPr>
      </p:sp>
      <p:sp>
        <p:nvSpPr>
          <p:cNvPr name="TextBox 3" id="3"/>
          <p:cNvSpPr txBox="true"/>
          <p:nvPr/>
        </p:nvSpPr>
        <p:spPr>
          <a:xfrm rot="0">
            <a:off x="1512878" y="1019175"/>
            <a:ext cx="15262245" cy="1152525"/>
          </a:xfrm>
          <a:prstGeom prst="rect">
            <a:avLst/>
          </a:prstGeom>
        </p:spPr>
        <p:txBody>
          <a:bodyPr anchor="t" rtlCol="false" tIns="0" lIns="0" bIns="0" rIns="0">
            <a:spAutoFit/>
          </a:bodyPr>
          <a:lstStyle/>
          <a:p>
            <a:pPr algn="ctr">
              <a:lnSpc>
                <a:spcPts val="9000"/>
              </a:lnSpc>
              <a:spcBef>
                <a:spcPct val="0"/>
              </a:spcBef>
            </a:pPr>
            <a:r>
              <a:rPr lang="en-US" b="true" sz="7500" spc="-75">
                <a:solidFill>
                  <a:srgbClr val="000000"/>
                </a:solidFill>
                <a:latin typeface="Muli Bold"/>
                <a:ea typeface="Muli Bold"/>
                <a:cs typeface="Muli Bold"/>
                <a:sym typeface="Muli Bold"/>
              </a:rPr>
              <a:t>Thách thức đã có</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4484606" y="2971421"/>
            <a:ext cx="9318789" cy="6286879"/>
          </a:xfrm>
          <a:custGeom>
            <a:avLst/>
            <a:gdLst/>
            <a:ahLst/>
            <a:cxnLst/>
            <a:rect r="r" b="b" t="t" l="l"/>
            <a:pathLst>
              <a:path h="6286879" w="9318789">
                <a:moveTo>
                  <a:pt x="0" y="0"/>
                </a:moveTo>
                <a:lnTo>
                  <a:pt x="9318788" y="0"/>
                </a:lnTo>
                <a:lnTo>
                  <a:pt x="9318788" y="6286879"/>
                </a:lnTo>
                <a:lnTo>
                  <a:pt x="0" y="6286879"/>
                </a:lnTo>
                <a:lnTo>
                  <a:pt x="0" y="0"/>
                </a:lnTo>
                <a:close/>
              </a:path>
            </a:pathLst>
          </a:custGeom>
          <a:blipFill>
            <a:blip r:embed="rId3"/>
            <a:stretch>
              <a:fillRect l="0" t="0" r="-194" b="0"/>
            </a:stretch>
          </a:blipFill>
        </p:spPr>
      </p:sp>
      <p:sp>
        <p:nvSpPr>
          <p:cNvPr name="TextBox 3" id="3"/>
          <p:cNvSpPr txBox="true"/>
          <p:nvPr/>
        </p:nvSpPr>
        <p:spPr>
          <a:xfrm rot="0">
            <a:off x="1512878" y="447675"/>
            <a:ext cx="15262245" cy="2295525"/>
          </a:xfrm>
          <a:prstGeom prst="rect">
            <a:avLst/>
          </a:prstGeom>
        </p:spPr>
        <p:txBody>
          <a:bodyPr anchor="t" rtlCol="false" tIns="0" lIns="0" bIns="0" rIns="0">
            <a:spAutoFit/>
          </a:bodyPr>
          <a:lstStyle/>
          <a:p>
            <a:pPr algn="ctr">
              <a:lnSpc>
                <a:spcPts val="9000"/>
              </a:lnSpc>
              <a:spcBef>
                <a:spcPct val="0"/>
              </a:spcBef>
            </a:pPr>
            <a:r>
              <a:rPr lang="en-US" b="true" sz="7500" spc="-75">
                <a:solidFill>
                  <a:srgbClr val="000000"/>
                </a:solidFill>
                <a:latin typeface="Muli Bold"/>
                <a:ea typeface="Muli Bold"/>
                <a:cs typeface="Muli Bold"/>
                <a:sym typeface="Muli Bold"/>
              </a:rPr>
              <a:t>“Thuốc chữa” cho vấn đề truyền 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sp>
        <p:nvSpPr>
          <p:cNvPr name="TextBox 8" id="8"/>
          <p:cNvSpPr txBox="true"/>
          <p:nvPr/>
        </p:nvSpPr>
        <p:spPr>
          <a:xfrm rot="0">
            <a:off x="942108" y="3810511"/>
            <a:ext cx="6093673" cy="4043286"/>
          </a:xfrm>
          <a:prstGeom prst="rect">
            <a:avLst/>
          </a:prstGeom>
        </p:spPr>
        <p:txBody>
          <a:bodyPr anchor="t" rtlCol="false" tIns="0" lIns="0" bIns="0" rIns="0">
            <a:spAutoFit/>
          </a:bodyPr>
          <a:lstStyle/>
          <a:p>
            <a:pPr algn="l" marL="472747" indent="-236373" lvl="1">
              <a:lnSpc>
                <a:spcPts val="3284"/>
              </a:lnSpc>
              <a:buFont typeface="Arial"/>
              <a:buChar char="•"/>
            </a:pPr>
            <a:r>
              <a:rPr lang="en-US" sz="2189">
                <a:solidFill>
                  <a:srgbClr val="000000"/>
                </a:solidFill>
                <a:latin typeface="Muli"/>
                <a:ea typeface="Muli"/>
                <a:cs typeface="Muli"/>
                <a:sym typeface="Muli"/>
              </a:rPr>
              <a:t>Messaging systems.</a:t>
            </a:r>
          </a:p>
          <a:p>
            <a:pPr algn="l" marL="472747" indent="-236373" lvl="1">
              <a:lnSpc>
                <a:spcPts val="3284"/>
              </a:lnSpc>
              <a:buFont typeface="Arial"/>
              <a:buChar char="•"/>
            </a:pPr>
            <a:r>
              <a:rPr lang="en-US" sz="2189">
                <a:solidFill>
                  <a:srgbClr val="000000"/>
                </a:solidFill>
                <a:latin typeface="Muli"/>
                <a:ea typeface="Muli"/>
                <a:cs typeface="Muli"/>
                <a:sym typeface="Muli"/>
              </a:rPr>
              <a:t>Activity Tracking</a:t>
            </a:r>
          </a:p>
          <a:p>
            <a:pPr algn="l" marL="472747" indent="-236373" lvl="1">
              <a:lnSpc>
                <a:spcPts val="3284"/>
              </a:lnSpc>
              <a:buFont typeface="Arial"/>
              <a:buChar char="•"/>
            </a:pPr>
            <a:r>
              <a:rPr lang="en-US" sz="2189">
                <a:solidFill>
                  <a:srgbClr val="000000"/>
                </a:solidFill>
                <a:latin typeface="Muli"/>
                <a:ea typeface="Muli"/>
                <a:cs typeface="Muli"/>
                <a:sym typeface="Muli"/>
              </a:rPr>
              <a:t>Thu thập metrics từ nhiều vị trí khác nhau, VD: thiết bị IoT</a:t>
            </a:r>
          </a:p>
          <a:p>
            <a:pPr algn="l" marL="472747" indent="-236373" lvl="1">
              <a:lnSpc>
                <a:spcPts val="3284"/>
              </a:lnSpc>
              <a:buFont typeface="Arial"/>
              <a:buChar char="•"/>
            </a:pPr>
            <a:r>
              <a:rPr lang="en-US" sz="2189">
                <a:solidFill>
                  <a:srgbClr val="000000"/>
                </a:solidFill>
                <a:latin typeface="Muli"/>
                <a:ea typeface="Muli"/>
                <a:cs typeface="Muli"/>
                <a:sym typeface="Muli"/>
              </a:rPr>
              <a:t>Phân tích Log App</a:t>
            </a:r>
          </a:p>
          <a:p>
            <a:pPr algn="l" marL="472747" indent="-236373" lvl="1">
              <a:lnSpc>
                <a:spcPts val="3284"/>
              </a:lnSpc>
              <a:buFont typeface="Arial"/>
              <a:buChar char="•"/>
            </a:pPr>
            <a:r>
              <a:rPr lang="en-US" sz="2189">
                <a:solidFill>
                  <a:srgbClr val="000000"/>
                </a:solidFill>
                <a:latin typeface="Muli"/>
                <a:ea typeface="Muli"/>
                <a:cs typeface="Muli"/>
                <a:sym typeface="Muli"/>
              </a:rPr>
              <a:t>Tách bạch các luồng xử lý dữ liệu của các App trong hệ thống.</a:t>
            </a:r>
          </a:p>
          <a:p>
            <a:pPr algn="l" marL="472747" indent="-236373" lvl="1">
              <a:lnSpc>
                <a:spcPts val="3284"/>
              </a:lnSpc>
              <a:buFont typeface="Arial"/>
              <a:buChar char="•"/>
            </a:pPr>
            <a:r>
              <a:rPr lang="en-US" sz="2189">
                <a:solidFill>
                  <a:srgbClr val="000000"/>
                </a:solidFill>
                <a:latin typeface="Muli"/>
                <a:ea typeface="Muli"/>
                <a:cs typeface="Muli"/>
                <a:sym typeface="Muli"/>
              </a:rPr>
              <a:t>Tích hợp với các công nghệ Big Data như Spark, Flink, Storm, Hadoop.</a:t>
            </a:r>
          </a:p>
          <a:p>
            <a:pPr algn="l" marL="472747" indent="-236373" lvl="1">
              <a:lnSpc>
                <a:spcPts val="3284"/>
              </a:lnSpc>
              <a:buFont typeface="Arial"/>
              <a:buChar char="•"/>
            </a:pPr>
            <a:r>
              <a:rPr lang="en-US" sz="2189">
                <a:solidFill>
                  <a:srgbClr val="000000"/>
                </a:solidFill>
                <a:latin typeface="Muli"/>
                <a:ea typeface="Muli"/>
                <a:cs typeface="Muli"/>
                <a:sym typeface="Muli"/>
              </a:rPr>
              <a:t>Lưu trữ các Event Sources</a:t>
            </a:r>
          </a:p>
        </p:txBody>
      </p:sp>
      <p:sp>
        <p:nvSpPr>
          <p:cNvPr name="TextBox 9" id="9"/>
          <p:cNvSpPr txBox="true"/>
          <p:nvPr/>
        </p:nvSpPr>
        <p:spPr>
          <a:xfrm rot="0">
            <a:off x="1028700" y="998574"/>
            <a:ext cx="7695926" cy="3848100"/>
          </a:xfrm>
          <a:prstGeom prst="rect">
            <a:avLst/>
          </a:prstGeom>
        </p:spPr>
        <p:txBody>
          <a:bodyPr anchor="t" rtlCol="false" tIns="0" lIns="0" bIns="0" rIns="0">
            <a:spAutoFit/>
          </a:bodyPr>
          <a:lstStyle/>
          <a:p>
            <a:pPr algn="l">
              <a:lnSpc>
                <a:spcPts val="10199"/>
              </a:lnSpc>
            </a:pPr>
            <a:r>
              <a:rPr lang="en-US" sz="8499" spc="-84" b="true">
                <a:solidFill>
                  <a:srgbClr val="000000"/>
                </a:solidFill>
                <a:latin typeface="Muli Bold"/>
                <a:ea typeface="Muli Bold"/>
                <a:cs typeface="Muli Bold"/>
                <a:sym typeface="Muli Bold"/>
              </a:rPr>
              <a:t>Used-case của Kafka</a:t>
            </a:r>
          </a:p>
          <a:p>
            <a:pPr algn="l" marL="0" indent="0" lvl="0">
              <a:lnSpc>
                <a:spcPts val="10199"/>
              </a:lnSpc>
              <a:spcBef>
                <a:spcPct val="0"/>
              </a:spcBef>
            </a:pPr>
          </a:p>
        </p:txBody>
      </p:sp>
      <p:sp>
        <p:nvSpPr>
          <p:cNvPr name="TextBox 10" id="10"/>
          <p:cNvSpPr txBox="true"/>
          <p:nvPr/>
        </p:nvSpPr>
        <p:spPr>
          <a:xfrm rot="0">
            <a:off x="1028700" y="8987156"/>
            <a:ext cx="5231327" cy="271144"/>
          </a:xfrm>
          <a:prstGeom prst="rect">
            <a:avLst/>
          </a:prstGeom>
        </p:spPr>
        <p:txBody>
          <a:bodyPr anchor="t" rtlCol="false" tIns="0" lIns="0" bIns="0" rIns="0">
            <a:spAutoFit/>
          </a:bodyPr>
          <a:lstStyle/>
          <a:p>
            <a:pPr algn="l">
              <a:lnSpc>
                <a:spcPts val="2380"/>
              </a:lnSpc>
              <a:spcBef>
                <a:spcPct val="0"/>
              </a:spcBef>
            </a:pPr>
            <a:r>
              <a:rPr lang="en-US" b="true" sz="1700" u="sng">
                <a:solidFill>
                  <a:srgbClr val="000000"/>
                </a:solidFill>
                <a:latin typeface="Muli Semi-Bold"/>
                <a:ea typeface="Muli Semi-Bold"/>
                <a:cs typeface="Muli Semi-Bold"/>
                <a:sym typeface="Muli Semi-Bold"/>
                <a:hlinkClick r:id="rId3" action="ppaction://hlinksldjump"/>
              </a:rPr>
              <a:t>Quay lại Trang Chương trình</a:t>
            </a:r>
          </a:p>
        </p:txBody>
      </p:sp>
      <p:grpSp>
        <p:nvGrpSpPr>
          <p:cNvPr name="Group 11" id="11"/>
          <p:cNvGrpSpPr/>
          <p:nvPr/>
        </p:nvGrpSpPr>
        <p:grpSpPr>
          <a:xfrm rot="-10800000">
            <a:off x="6647119" y="7356773"/>
            <a:ext cx="3801687" cy="3292279"/>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38225"/>
            <a:ext cx="5512745" cy="2181225"/>
          </a:xfrm>
          <a:prstGeom prst="rect">
            <a:avLst/>
          </a:prstGeom>
        </p:spPr>
        <p:txBody>
          <a:bodyPr anchor="t" rtlCol="false" tIns="0" lIns="0" bIns="0" rIns="0">
            <a:spAutoFit/>
          </a:bodyPr>
          <a:lstStyle/>
          <a:p>
            <a:pPr algn="l">
              <a:lnSpc>
                <a:spcPts val="8640"/>
              </a:lnSpc>
              <a:spcBef>
                <a:spcPct val="0"/>
              </a:spcBef>
            </a:pPr>
            <a:r>
              <a:rPr lang="en-US" b="true" sz="7200" spc="-72">
                <a:solidFill>
                  <a:srgbClr val="000000"/>
                </a:solidFill>
                <a:latin typeface="Muli Bold"/>
                <a:ea typeface="Muli Bold"/>
                <a:cs typeface="Muli Bold"/>
                <a:sym typeface="Muli Bold"/>
              </a:rPr>
              <a:t>Giá trị cốt lõi của Kafka</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1" id="11"/>
          <p:cNvGrpSpPr/>
          <p:nvPr/>
        </p:nvGrpSpPr>
        <p:grpSpPr>
          <a:xfrm rot="0">
            <a:off x="8986898" y="500779"/>
            <a:ext cx="8272402" cy="880393"/>
            <a:chOff x="0" y="0"/>
            <a:chExt cx="11029869" cy="1173857"/>
          </a:xfrm>
        </p:grpSpPr>
        <p:sp>
          <p:nvSpPr>
            <p:cNvPr name="TextBox 12" id="12"/>
            <p:cNvSpPr txBox="true"/>
            <p:nvPr/>
          </p:nvSpPr>
          <p:spPr>
            <a:xfrm rot="0">
              <a:off x="0" y="0"/>
              <a:ext cx="11029869" cy="419100"/>
            </a:xfrm>
            <a:prstGeom prst="rect">
              <a:avLst/>
            </a:prstGeom>
          </p:spPr>
          <p:txBody>
            <a:bodyPr anchor="t" rtlCol="false" tIns="0" lIns="0" bIns="0" rIns="0">
              <a:spAutoFit/>
            </a:bodyPr>
            <a:lstStyle/>
            <a:p>
              <a:pPr algn="l">
                <a:lnSpc>
                  <a:spcPts val="2520"/>
                </a:lnSpc>
                <a:spcBef>
                  <a:spcPct val="0"/>
                </a:spcBef>
              </a:pPr>
              <a:r>
                <a:rPr lang="en-US" b="true" sz="2100">
                  <a:solidFill>
                    <a:srgbClr val="000000"/>
                  </a:solidFill>
                  <a:latin typeface="Muli Bold"/>
                  <a:ea typeface="Muli Bold"/>
                  <a:cs typeface="Muli Bold"/>
                  <a:sym typeface="Muli Bold"/>
                </a:rPr>
                <a:t>Tính mở rộng</a:t>
              </a:r>
            </a:p>
          </p:txBody>
        </p:sp>
        <p:sp>
          <p:nvSpPr>
            <p:cNvPr name="TextBox 13" id="13"/>
            <p:cNvSpPr txBox="true"/>
            <p:nvPr/>
          </p:nvSpPr>
          <p:spPr>
            <a:xfrm rot="0">
              <a:off x="0" y="787142"/>
              <a:ext cx="11029869" cy="38671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Muli"/>
                  <a:ea typeface="Muli"/>
                  <a:cs typeface="Muli"/>
                  <a:sym typeface="Muli"/>
                </a:rPr>
                <a:t>Tính mở rộng xử lý lượng lớn dữ liệu và có khả năng mở rộng dễ dàng.</a:t>
              </a:r>
            </a:p>
          </p:txBody>
        </p:sp>
      </p:grpSp>
      <p:grpSp>
        <p:nvGrpSpPr>
          <p:cNvPr name="Group 14" id="14"/>
          <p:cNvGrpSpPr/>
          <p:nvPr/>
        </p:nvGrpSpPr>
        <p:grpSpPr>
          <a:xfrm rot="0">
            <a:off x="8986898" y="1946266"/>
            <a:ext cx="7492532" cy="1166675"/>
            <a:chOff x="0" y="0"/>
            <a:chExt cx="9990042" cy="1555566"/>
          </a:xfrm>
        </p:grpSpPr>
        <p:sp>
          <p:nvSpPr>
            <p:cNvPr name="TextBox 15" id="15"/>
            <p:cNvSpPr txBox="true"/>
            <p:nvPr/>
          </p:nvSpPr>
          <p:spPr>
            <a:xfrm rot="0">
              <a:off x="0" y="0"/>
              <a:ext cx="9990042" cy="419100"/>
            </a:xfrm>
            <a:prstGeom prst="rect">
              <a:avLst/>
            </a:prstGeom>
          </p:spPr>
          <p:txBody>
            <a:bodyPr anchor="t" rtlCol="false" tIns="0" lIns="0" bIns="0" rIns="0">
              <a:spAutoFit/>
            </a:bodyPr>
            <a:lstStyle/>
            <a:p>
              <a:pPr algn="l">
                <a:lnSpc>
                  <a:spcPts val="2519"/>
                </a:lnSpc>
                <a:spcBef>
                  <a:spcPct val="0"/>
                </a:spcBef>
              </a:pPr>
              <a:r>
                <a:rPr lang="en-US" b="true" sz="2099">
                  <a:solidFill>
                    <a:srgbClr val="000000"/>
                  </a:solidFill>
                  <a:latin typeface="Muli Bold"/>
                  <a:ea typeface="Muli Bold"/>
                  <a:cs typeface="Muli Bold"/>
                  <a:sym typeface="Muli Bold"/>
                </a:rPr>
                <a:t>Tính khả dụng cao</a:t>
              </a:r>
            </a:p>
          </p:txBody>
        </p:sp>
        <p:sp>
          <p:nvSpPr>
            <p:cNvPr name="TextBox 16" id="16"/>
            <p:cNvSpPr txBox="true"/>
            <p:nvPr/>
          </p:nvSpPr>
          <p:spPr>
            <a:xfrm rot="0">
              <a:off x="0" y="749751"/>
              <a:ext cx="9990042" cy="805815"/>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Muli"/>
                  <a:ea typeface="Muli"/>
                  <a:cs typeface="Muli"/>
                  <a:sym typeface="Muli"/>
                </a:rPr>
                <a:t>Với kiến trúc phân tán, Kafka đảm bảo rằng dữ liệu luôn sẵn sàng, ngay cả khi có lỗi xảy ra.</a:t>
              </a:r>
            </a:p>
          </p:txBody>
        </p:sp>
      </p:grpSp>
      <p:grpSp>
        <p:nvGrpSpPr>
          <p:cNvPr name="Group 17" id="17"/>
          <p:cNvGrpSpPr/>
          <p:nvPr/>
        </p:nvGrpSpPr>
        <p:grpSpPr>
          <a:xfrm rot="0">
            <a:off x="8986898" y="3563338"/>
            <a:ext cx="8272402" cy="1194718"/>
            <a:chOff x="0" y="0"/>
            <a:chExt cx="11029869" cy="1592957"/>
          </a:xfrm>
        </p:grpSpPr>
        <p:sp>
          <p:nvSpPr>
            <p:cNvPr name="TextBox 18" id="18"/>
            <p:cNvSpPr txBox="true"/>
            <p:nvPr/>
          </p:nvSpPr>
          <p:spPr>
            <a:xfrm rot="0">
              <a:off x="0" y="0"/>
              <a:ext cx="11029869" cy="419100"/>
            </a:xfrm>
            <a:prstGeom prst="rect">
              <a:avLst/>
            </a:prstGeom>
          </p:spPr>
          <p:txBody>
            <a:bodyPr anchor="t" rtlCol="false" tIns="0" lIns="0" bIns="0" rIns="0">
              <a:spAutoFit/>
            </a:bodyPr>
            <a:lstStyle/>
            <a:p>
              <a:pPr algn="l">
                <a:lnSpc>
                  <a:spcPts val="2519"/>
                </a:lnSpc>
                <a:spcBef>
                  <a:spcPct val="0"/>
                </a:spcBef>
              </a:pPr>
              <a:r>
                <a:rPr lang="en-US" b="true" sz="2099">
                  <a:solidFill>
                    <a:srgbClr val="000000"/>
                  </a:solidFill>
                  <a:latin typeface="Muli Bold"/>
                  <a:ea typeface="Muli Bold"/>
                  <a:cs typeface="Muli Bold"/>
                  <a:sym typeface="Muli Bold"/>
                </a:rPr>
                <a:t>Độ bền</a:t>
              </a:r>
            </a:p>
          </p:txBody>
        </p:sp>
        <p:sp>
          <p:nvSpPr>
            <p:cNvPr name="TextBox 19" id="19"/>
            <p:cNvSpPr txBox="true"/>
            <p:nvPr/>
          </p:nvSpPr>
          <p:spPr>
            <a:xfrm rot="0">
              <a:off x="0" y="787142"/>
              <a:ext cx="11029869" cy="805815"/>
            </a:xfrm>
            <a:prstGeom prst="rect">
              <a:avLst/>
            </a:prstGeom>
          </p:spPr>
          <p:txBody>
            <a:bodyPr anchor="t" rtlCol="false" tIns="0" lIns="0" bIns="0" rIns="0">
              <a:spAutoFit/>
            </a:bodyPr>
            <a:lstStyle/>
            <a:p>
              <a:pPr algn="l">
                <a:lnSpc>
                  <a:spcPts val="2519"/>
                </a:lnSpc>
                <a:spcBef>
                  <a:spcPct val="0"/>
                </a:spcBef>
              </a:pPr>
              <a:r>
                <a:rPr lang="en-US" sz="1799">
                  <a:solidFill>
                    <a:srgbClr val="000000"/>
                  </a:solidFill>
                  <a:latin typeface="Muli"/>
                  <a:ea typeface="Muli"/>
                  <a:cs typeface="Muli"/>
                  <a:sym typeface="Muli"/>
                </a:rPr>
                <a:t>Dữ liệu được lưu trữ trên ổ đĩa, giúp đảm bảo rằng thông tin không bị mất khi hệ thống gặp sự cố.</a:t>
              </a:r>
            </a:p>
          </p:txBody>
        </p:sp>
      </p:grpSp>
      <p:sp>
        <p:nvSpPr>
          <p:cNvPr name="TextBox 20" id="20"/>
          <p:cNvSpPr txBox="true"/>
          <p:nvPr/>
        </p:nvSpPr>
        <p:spPr>
          <a:xfrm rot="0">
            <a:off x="1029067" y="8956719"/>
            <a:ext cx="5231327" cy="271144"/>
          </a:xfrm>
          <a:prstGeom prst="rect">
            <a:avLst/>
          </a:prstGeom>
        </p:spPr>
        <p:txBody>
          <a:bodyPr anchor="t" rtlCol="false" tIns="0" lIns="0" bIns="0" rIns="0">
            <a:spAutoFit/>
          </a:bodyPr>
          <a:lstStyle/>
          <a:p>
            <a:pPr algn="l">
              <a:lnSpc>
                <a:spcPts val="2380"/>
              </a:lnSpc>
              <a:spcBef>
                <a:spcPct val="0"/>
              </a:spcBef>
            </a:pPr>
            <a:r>
              <a:rPr lang="en-US" b="true" sz="1700" u="sng">
                <a:solidFill>
                  <a:srgbClr val="F4F4F4"/>
                </a:solidFill>
                <a:latin typeface="Muli Semi-Bold"/>
                <a:ea typeface="Muli Semi-Bold"/>
                <a:cs typeface="Muli Semi-Bold"/>
                <a:sym typeface="Muli Semi-Bold"/>
                <a:hlinkClick r:id="rId3" action="ppaction://hlinksldjump"/>
              </a:rPr>
              <a:t>Quay lại Trang Chương trình</a:t>
            </a:r>
          </a:p>
        </p:txBody>
      </p:sp>
      <p:sp>
        <p:nvSpPr>
          <p:cNvPr name="AutoShape 21" id="21"/>
          <p:cNvSpPr/>
          <p:nvPr/>
        </p:nvSpPr>
        <p:spPr>
          <a:xfrm>
            <a:off x="8986898" y="1623079"/>
            <a:ext cx="8272402" cy="0"/>
          </a:xfrm>
          <a:prstGeom prst="line">
            <a:avLst/>
          </a:prstGeom>
          <a:ln cap="flat" w="9525">
            <a:solidFill>
              <a:srgbClr val="000000"/>
            </a:solidFill>
            <a:prstDash val="solid"/>
            <a:headEnd type="none" len="sm" w="sm"/>
            <a:tailEnd type="none" len="sm" w="sm"/>
          </a:ln>
        </p:spPr>
      </p:sp>
      <p:sp>
        <p:nvSpPr>
          <p:cNvPr name="AutoShape 22" id="22"/>
          <p:cNvSpPr/>
          <p:nvPr/>
        </p:nvSpPr>
        <p:spPr>
          <a:xfrm>
            <a:off x="8986898" y="3327189"/>
            <a:ext cx="8272402" cy="0"/>
          </a:xfrm>
          <a:prstGeom prst="line">
            <a:avLst/>
          </a:prstGeom>
          <a:ln cap="flat" w="9525">
            <a:solidFill>
              <a:srgbClr val="000000"/>
            </a:solidFill>
            <a:prstDash val="solid"/>
            <a:headEnd type="none" len="sm" w="sm"/>
            <a:tailEnd type="none" len="sm" w="sm"/>
          </a:ln>
        </p:spPr>
      </p:sp>
      <p:grpSp>
        <p:nvGrpSpPr>
          <p:cNvPr name="Group 23" id="23"/>
          <p:cNvGrpSpPr/>
          <p:nvPr/>
        </p:nvGrpSpPr>
        <p:grpSpPr>
          <a:xfrm rot="0">
            <a:off x="8986898" y="5231279"/>
            <a:ext cx="8272402" cy="1194718"/>
            <a:chOff x="0" y="0"/>
            <a:chExt cx="11029869" cy="1592957"/>
          </a:xfrm>
        </p:grpSpPr>
        <p:sp>
          <p:nvSpPr>
            <p:cNvPr name="TextBox 24" id="24"/>
            <p:cNvSpPr txBox="true"/>
            <p:nvPr/>
          </p:nvSpPr>
          <p:spPr>
            <a:xfrm rot="0">
              <a:off x="0" y="0"/>
              <a:ext cx="11029869" cy="419100"/>
            </a:xfrm>
            <a:prstGeom prst="rect">
              <a:avLst/>
            </a:prstGeom>
          </p:spPr>
          <p:txBody>
            <a:bodyPr anchor="t" rtlCol="false" tIns="0" lIns="0" bIns="0" rIns="0">
              <a:spAutoFit/>
            </a:bodyPr>
            <a:lstStyle/>
            <a:p>
              <a:pPr algn="l">
                <a:lnSpc>
                  <a:spcPts val="2520"/>
                </a:lnSpc>
                <a:spcBef>
                  <a:spcPct val="0"/>
                </a:spcBef>
              </a:pPr>
              <a:r>
                <a:rPr lang="en-US" b="true" sz="2100">
                  <a:solidFill>
                    <a:srgbClr val="000000"/>
                  </a:solidFill>
                  <a:latin typeface="Muli Bold"/>
                  <a:ea typeface="Muli Bold"/>
                  <a:cs typeface="Muli Bold"/>
                  <a:sym typeface="Muli Bold"/>
                </a:rPr>
                <a:t>Tính hiệu suất</a:t>
              </a:r>
            </a:p>
          </p:txBody>
        </p:sp>
        <p:sp>
          <p:nvSpPr>
            <p:cNvPr name="TextBox 25" id="25"/>
            <p:cNvSpPr txBox="true"/>
            <p:nvPr/>
          </p:nvSpPr>
          <p:spPr>
            <a:xfrm rot="0">
              <a:off x="0" y="787142"/>
              <a:ext cx="11029869" cy="80581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Muli"/>
                  <a:ea typeface="Muli"/>
                  <a:cs typeface="Muli"/>
                  <a:sym typeface="Muli"/>
                </a:rPr>
                <a:t>Kafka có khả năng xử lý hàng triệu sự kiện nhanh chóng, là lý tưởng cho các ứng dụng yêu cầu tốc độ cao.</a:t>
              </a:r>
            </a:p>
          </p:txBody>
        </p:sp>
      </p:grpSp>
      <p:sp>
        <p:nvSpPr>
          <p:cNvPr name="AutoShape 26" id="26"/>
          <p:cNvSpPr/>
          <p:nvPr/>
        </p:nvSpPr>
        <p:spPr>
          <a:xfrm>
            <a:off x="8986898" y="5033962"/>
            <a:ext cx="8272402" cy="0"/>
          </a:xfrm>
          <a:prstGeom prst="line">
            <a:avLst/>
          </a:prstGeom>
          <a:ln cap="flat" w="9525">
            <a:solidFill>
              <a:srgbClr val="000000"/>
            </a:solidFill>
            <a:prstDash val="solid"/>
            <a:headEnd type="none" len="sm" w="sm"/>
            <a:tailEnd type="none" len="sm" w="sm"/>
          </a:ln>
        </p:spPr>
      </p:sp>
      <p:sp>
        <p:nvSpPr>
          <p:cNvPr name="AutoShape 27" id="27"/>
          <p:cNvSpPr/>
          <p:nvPr/>
        </p:nvSpPr>
        <p:spPr>
          <a:xfrm>
            <a:off x="8986898" y="6730479"/>
            <a:ext cx="8272402" cy="0"/>
          </a:xfrm>
          <a:prstGeom prst="line">
            <a:avLst/>
          </a:prstGeom>
          <a:ln cap="flat" w="9525">
            <a:solidFill>
              <a:srgbClr val="000000"/>
            </a:solidFill>
            <a:prstDash val="solid"/>
            <a:headEnd type="none" len="sm" w="sm"/>
            <a:tailEnd type="none" len="sm" w="sm"/>
          </a:ln>
        </p:spPr>
      </p:sp>
      <p:grpSp>
        <p:nvGrpSpPr>
          <p:cNvPr name="Group 28" id="28"/>
          <p:cNvGrpSpPr/>
          <p:nvPr/>
        </p:nvGrpSpPr>
        <p:grpSpPr>
          <a:xfrm rot="0">
            <a:off x="8986898" y="6925741"/>
            <a:ext cx="8272402" cy="1194718"/>
            <a:chOff x="0" y="0"/>
            <a:chExt cx="11029869" cy="1592957"/>
          </a:xfrm>
        </p:grpSpPr>
        <p:sp>
          <p:nvSpPr>
            <p:cNvPr name="TextBox 29" id="29"/>
            <p:cNvSpPr txBox="true"/>
            <p:nvPr/>
          </p:nvSpPr>
          <p:spPr>
            <a:xfrm rot="0">
              <a:off x="0" y="0"/>
              <a:ext cx="11029869" cy="419100"/>
            </a:xfrm>
            <a:prstGeom prst="rect">
              <a:avLst/>
            </a:prstGeom>
          </p:spPr>
          <p:txBody>
            <a:bodyPr anchor="t" rtlCol="false" tIns="0" lIns="0" bIns="0" rIns="0">
              <a:spAutoFit/>
            </a:bodyPr>
            <a:lstStyle/>
            <a:p>
              <a:pPr algn="l">
                <a:lnSpc>
                  <a:spcPts val="2520"/>
                </a:lnSpc>
                <a:spcBef>
                  <a:spcPct val="0"/>
                </a:spcBef>
              </a:pPr>
              <a:r>
                <a:rPr lang="en-US" b="true" sz="2100">
                  <a:solidFill>
                    <a:srgbClr val="000000"/>
                  </a:solidFill>
                  <a:latin typeface="Muli Bold"/>
                  <a:ea typeface="Muli Bold"/>
                  <a:cs typeface="Muli Bold"/>
                  <a:sym typeface="Muli Bold"/>
                </a:rPr>
                <a:t>Multi-Producers &amp; Multi-Consumers</a:t>
              </a:r>
            </a:p>
          </p:txBody>
        </p:sp>
        <p:sp>
          <p:nvSpPr>
            <p:cNvPr name="TextBox 30" id="30"/>
            <p:cNvSpPr txBox="true"/>
            <p:nvPr/>
          </p:nvSpPr>
          <p:spPr>
            <a:xfrm rot="0">
              <a:off x="0" y="787142"/>
              <a:ext cx="11029869" cy="80581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Muli"/>
                  <a:ea typeface="Muli"/>
                  <a:cs typeface="Muli"/>
                  <a:sym typeface="Muli"/>
                </a:rPr>
                <a:t>Cho phép nhiều Producer gửi dữ liệu vào các Topic và nhiều Consumer đọc dữ liệu từ các Topic.</a:t>
              </a:r>
            </a:p>
          </p:txBody>
        </p:sp>
      </p:grpSp>
      <p:sp>
        <p:nvSpPr>
          <p:cNvPr name="AutoShape 31" id="31"/>
          <p:cNvSpPr/>
          <p:nvPr/>
        </p:nvSpPr>
        <p:spPr>
          <a:xfrm>
            <a:off x="8986898" y="8424941"/>
            <a:ext cx="8272402" cy="0"/>
          </a:xfrm>
          <a:prstGeom prst="line">
            <a:avLst/>
          </a:prstGeom>
          <a:ln cap="flat" w="9525">
            <a:solidFill>
              <a:srgbClr val="000000"/>
            </a:solidFill>
            <a:prstDash val="solid"/>
            <a:headEnd type="none" len="sm" w="sm"/>
            <a:tailEnd type="none" len="sm" w="sm"/>
          </a:ln>
        </p:spPr>
      </p:sp>
      <p:grpSp>
        <p:nvGrpSpPr>
          <p:cNvPr name="Group 32" id="32"/>
          <p:cNvGrpSpPr/>
          <p:nvPr/>
        </p:nvGrpSpPr>
        <p:grpSpPr>
          <a:xfrm rot="0">
            <a:off x="8986898" y="8620204"/>
            <a:ext cx="8272402" cy="1194718"/>
            <a:chOff x="0" y="0"/>
            <a:chExt cx="11029869" cy="1592957"/>
          </a:xfrm>
        </p:grpSpPr>
        <p:sp>
          <p:nvSpPr>
            <p:cNvPr name="TextBox 33" id="33"/>
            <p:cNvSpPr txBox="true"/>
            <p:nvPr/>
          </p:nvSpPr>
          <p:spPr>
            <a:xfrm rot="0">
              <a:off x="0" y="0"/>
              <a:ext cx="11029869" cy="419100"/>
            </a:xfrm>
            <a:prstGeom prst="rect">
              <a:avLst/>
            </a:prstGeom>
          </p:spPr>
          <p:txBody>
            <a:bodyPr anchor="t" rtlCol="false" tIns="0" lIns="0" bIns="0" rIns="0">
              <a:spAutoFit/>
            </a:bodyPr>
            <a:lstStyle/>
            <a:p>
              <a:pPr algn="l">
                <a:lnSpc>
                  <a:spcPts val="2520"/>
                </a:lnSpc>
                <a:spcBef>
                  <a:spcPct val="0"/>
                </a:spcBef>
              </a:pPr>
              <a:r>
                <a:rPr lang="en-US" b="true" sz="2100">
                  <a:solidFill>
                    <a:srgbClr val="000000"/>
                  </a:solidFill>
                  <a:latin typeface="Muli Bold"/>
                  <a:ea typeface="Muli Bold"/>
                  <a:cs typeface="Muli Bold"/>
                  <a:sym typeface="Muli Bold"/>
                </a:rPr>
                <a:t>Xử lý thời gian thực</a:t>
              </a:r>
            </a:p>
          </p:txBody>
        </p:sp>
        <p:sp>
          <p:nvSpPr>
            <p:cNvPr name="TextBox 34" id="34"/>
            <p:cNvSpPr txBox="true"/>
            <p:nvPr/>
          </p:nvSpPr>
          <p:spPr>
            <a:xfrm rot="0">
              <a:off x="0" y="787142"/>
              <a:ext cx="11029869" cy="80581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Muli"/>
                  <a:ea typeface="Muli"/>
                  <a:cs typeface="Muli"/>
                  <a:sym typeface="Muli"/>
                </a:rPr>
                <a:t>Hỗ việc truyền tải dữ liệu theo thời gian thực, giúp xây dựng các ứng dụng thời gian thực.</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3805223" y="4704874"/>
            <a:ext cx="10677554" cy="829627"/>
          </a:xfrm>
          <a:prstGeom prst="rect">
            <a:avLst/>
          </a:prstGeom>
        </p:spPr>
        <p:txBody>
          <a:bodyPr anchor="t" rtlCol="false" tIns="0" lIns="0" bIns="0" rIns="0">
            <a:spAutoFit/>
          </a:bodyPr>
          <a:lstStyle/>
          <a:p>
            <a:pPr algn="ctr" marL="0" indent="0" lvl="0">
              <a:lnSpc>
                <a:spcPts val="6727"/>
              </a:lnSpc>
              <a:spcBef>
                <a:spcPct val="0"/>
              </a:spcBef>
            </a:pPr>
            <a:r>
              <a:rPr lang="en-US" b="true" sz="5175" spc="-51">
                <a:solidFill>
                  <a:srgbClr val="F4F4F4"/>
                </a:solidFill>
                <a:latin typeface="Muli Bold"/>
                <a:ea typeface="Muli Bold"/>
                <a:cs typeface="Muli Bold"/>
                <a:sym typeface="Muli Bold"/>
              </a:rPr>
              <a:t>Các cấu phần trong Kafka</a:t>
            </a:r>
          </a:p>
        </p:txBody>
      </p:sp>
      <p:sp>
        <p:nvSpPr>
          <p:cNvPr name="TextBox 7" id="7"/>
          <p:cNvSpPr txBox="true"/>
          <p:nvPr/>
        </p:nvSpPr>
        <p:spPr>
          <a:xfrm rot="0">
            <a:off x="14467718" y="1165282"/>
            <a:ext cx="2942183" cy="271145"/>
          </a:xfrm>
          <a:prstGeom prst="rect">
            <a:avLst/>
          </a:prstGeom>
        </p:spPr>
        <p:txBody>
          <a:bodyPr anchor="t" rtlCol="false" tIns="0" lIns="0" bIns="0" rIns="0">
            <a:spAutoFit/>
          </a:bodyPr>
          <a:lstStyle/>
          <a:p>
            <a:pPr algn="r">
              <a:lnSpc>
                <a:spcPts val="2380"/>
              </a:lnSpc>
              <a:spcBef>
                <a:spcPct val="0"/>
              </a:spcBef>
            </a:pPr>
            <a:r>
              <a:rPr lang="en-US" b="true" sz="1700" u="sng">
                <a:solidFill>
                  <a:srgbClr val="F4F4F4"/>
                </a:solidFill>
                <a:latin typeface="Muli Semi-Bold"/>
                <a:ea typeface="Muli Semi-Bold"/>
                <a:cs typeface="Muli Semi-Bold"/>
                <a:sym typeface="Muli Semi-Bold"/>
                <a:hlinkClick r:id="rId2" action="ppaction://hlinksldjump"/>
              </a:rPr>
              <a:t>Quay lại Trang Chương trình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DAGUIONvmc0</dc:identifier>
  <dcterms:modified xsi:type="dcterms:W3CDTF">2011-08-01T06:04:30Z</dcterms:modified>
  <cp:revision>1</cp:revision>
  <dc:title>Xanh lá đậm Xanh lá nhạt Trắng Doanh nghiệp Hình học Bản trình bày nội bộ của công ty Bản thuyết trình Kinh doanh</dc:title>
</cp:coreProperties>
</file>